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6858000" cy="9144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3525" autoAdjust="0"/>
  </p:normalViewPr>
  <p:slideViewPr>
    <p:cSldViewPr>
      <p:cViewPr>
        <p:scale>
          <a:sx n="100" d="100"/>
          <a:sy n="100" d="100"/>
        </p:scale>
        <p:origin x="-1740" y="195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DE47E78C-19E6-4FF6-ACF4-2CF6DC713B20}" type="datetimeFigureOut">
              <a:rPr kumimoji="1" lang="ja-JP" altLang="en-US" smtClean="0"/>
              <a:t>2017/6/19</a:t>
            </a:fld>
            <a:endParaRPr kumimoji="1"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99F927EF-B968-4E88-A653-7FE211453CAB}" type="slidenum">
              <a:rPr kumimoji="1" lang="ja-JP" altLang="en-US" smtClean="0"/>
              <a:t>‹#›</a:t>
            </a:fld>
            <a:endParaRPr kumimoji="1" lang="ja-JP" altLang="en-US"/>
          </a:p>
        </p:txBody>
      </p:sp>
    </p:spTree>
    <p:extLst>
      <p:ext uri="{BB962C8B-B14F-4D97-AF65-F5344CB8AC3E}">
        <p14:creationId xmlns:p14="http://schemas.microsoft.com/office/powerpoint/2010/main" val="2194301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F927EF-B968-4E88-A653-7FE211453CAB}" type="slidenum">
              <a:rPr kumimoji="1" lang="ja-JP" altLang="en-US" smtClean="0"/>
              <a:t>1</a:t>
            </a:fld>
            <a:endParaRPr kumimoji="1" lang="ja-JP" altLang="en-US"/>
          </a:p>
        </p:txBody>
      </p:sp>
    </p:spTree>
    <p:extLst>
      <p:ext uri="{BB962C8B-B14F-4D97-AF65-F5344CB8AC3E}">
        <p14:creationId xmlns:p14="http://schemas.microsoft.com/office/powerpoint/2010/main" val="154490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169108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215430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199210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39105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277606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88973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259367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146502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266186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39122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F7E53D2-A7F7-44BE-888F-0D742337432C}" type="datetimeFigureOut">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85844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F7E53D2-A7F7-44BE-888F-0D742337432C}" type="datetimeFigureOut">
              <a:rPr kumimoji="1" lang="ja-JP" altLang="en-US" smtClean="0"/>
              <a:t>2017/6/19</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9B8331A-5E71-4DD9-9B28-69F27D1732DB}" type="slidenum">
              <a:rPr kumimoji="1" lang="ja-JP" altLang="en-US" smtClean="0"/>
              <a:t>‹#›</a:t>
            </a:fld>
            <a:endParaRPr kumimoji="1" lang="ja-JP" altLang="en-US"/>
          </a:p>
        </p:txBody>
      </p:sp>
    </p:spTree>
    <p:extLst>
      <p:ext uri="{BB962C8B-B14F-4D97-AF65-F5344CB8AC3E}">
        <p14:creationId xmlns:p14="http://schemas.microsoft.com/office/powerpoint/2010/main" val="209866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3356992" y="1941823"/>
            <a:ext cx="1668667" cy="646331"/>
          </a:xfrm>
          <a:prstGeom prst="rect">
            <a:avLst/>
          </a:prstGeom>
          <a:noFill/>
        </p:spPr>
        <p:txBody>
          <a:bodyPr wrap="square" rtlCol="0">
            <a:spAutoFit/>
          </a:bodyPr>
          <a:lstStyle/>
          <a:p>
            <a:pPr algn="ctr"/>
            <a:r>
              <a:rPr kumimoji="1" lang="ja-JP" altLang="en-US" i="1" dirty="0" smtClean="0">
                <a:ln>
                  <a:solidFill>
                    <a:schemeClr val="tx2">
                      <a:lumMod val="75000"/>
                    </a:schemeClr>
                  </a:solidFill>
                </a:ln>
                <a:latin typeface="AR P悠々ゴシック体E" pitchFamily="50" charset="-128"/>
                <a:ea typeface="AR P悠々ゴシック体E" pitchFamily="50" charset="-128"/>
              </a:rPr>
              <a:t>寮生総会が</a:t>
            </a:r>
            <a:endParaRPr kumimoji="1" lang="en-US" altLang="ja-JP" i="1" dirty="0" smtClean="0">
              <a:ln>
                <a:solidFill>
                  <a:schemeClr val="tx2">
                    <a:lumMod val="75000"/>
                  </a:schemeClr>
                </a:solidFill>
              </a:ln>
              <a:latin typeface="AR P悠々ゴシック体E" pitchFamily="50" charset="-128"/>
              <a:ea typeface="AR P悠々ゴシック体E" pitchFamily="50" charset="-128"/>
            </a:endParaRPr>
          </a:p>
          <a:p>
            <a:pPr algn="ctr"/>
            <a:r>
              <a:rPr kumimoji="1" lang="ja-JP" altLang="en-US" i="1" dirty="0" smtClean="0">
                <a:ln>
                  <a:solidFill>
                    <a:schemeClr val="tx2">
                      <a:lumMod val="75000"/>
                    </a:schemeClr>
                  </a:solidFill>
                </a:ln>
                <a:latin typeface="AR P悠々ゴシック体E" pitchFamily="50" charset="-128"/>
                <a:ea typeface="AR P悠々ゴシック体E" pitchFamily="50" charset="-128"/>
              </a:rPr>
              <a:t>ありました</a:t>
            </a:r>
            <a:endParaRPr kumimoji="1" lang="en-US" altLang="ja-JP" i="1" dirty="0" smtClean="0">
              <a:ln>
                <a:solidFill>
                  <a:schemeClr val="tx2">
                    <a:lumMod val="75000"/>
                  </a:schemeClr>
                </a:solidFill>
              </a:ln>
              <a:latin typeface="AR P悠々ゴシック体E" pitchFamily="50" charset="-128"/>
              <a:ea typeface="AR P悠々ゴシック体E" pitchFamily="50" charset="-128"/>
            </a:endParaRPr>
          </a:p>
        </p:txBody>
      </p:sp>
      <p:sp>
        <p:nvSpPr>
          <p:cNvPr id="45" name="正方形/長方形 44"/>
          <p:cNvSpPr/>
          <p:nvPr/>
        </p:nvSpPr>
        <p:spPr>
          <a:xfrm>
            <a:off x="25706" y="0"/>
            <a:ext cx="6787422" cy="125208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27948" y="89988"/>
            <a:ext cx="3881172" cy="1200329"/>
          </a:xfrm>
          <a:prstGeom prst="rect">
            <a:avLst/>
          </a:prstGeom>
          <a:noFill/>
        </p:spPr>
        <p:txBody>
          <a:bodyPr wrap="square" rtlCol="0">
            <a:spAutoFit/>
          </a:bodyPr>
          <a:lstStyle/>
          <a:p>
            <a:r>
              <a:rPr kumimoji="1" lang="ja-JP" altLang="en-US" sz="7200" b="1" dirty="0" smtClean="0">
                <a:latin typeface="KaiTi" panose="02010609060101010101" pitchFamily="49" charset="-122"/>
                <a:ea typeface="KaiTi" panose="02010609060101010101" pitchFamily="49" charset="-122"/>
                <a:cs typeface="MoolBoran" panose="020B0100010101010101" pitchFamily="34" charset="0"/>
              </a:rPr>
              <a:t>忠恕</a:t>
            </a:r>
            <a:r>
              <a:rPr kumimoji="1" lang="ja-JP" altLang="en-US" dirty="0" smtClean="0">
                <a:latin typeface="KaiTi" panose="02010609060101010101" pitchFamily="49" charset="-122"/>
                <a:ea typeface="KaiTi" panose="02010609060101010101" pitchFamily="49" charset="-122"/>
                <a:cs typeface="MoolBoran" panose="020B0100010101010101" pitchFamily="34" charset="0"/>
              </a:rPr>
              <a:t>（</a:t>
            </a:r>
            <a:r>
              <a:rPr kumimoji="1" lang="ja-JP" altLang="en-US" sz="1400" dirty="0" smtClean="0">
                <a:latin typeface="KaiTi" panose="02010609060101010101" pitchFamily="49" charset="-122"/>
                <a:ea typeface="KaiTi" panose="02010609060101010101" pitchFamily="49" charset="-122"/>
                <a:cs typeface="MoolBoran" panose="020B0100010101010101" pitchFamily="34" charset="0"/>
              </a:rPr>
              <a:t>ちゅうじょ）</a:t>
            </a:r>
            <a:endParaRPr kumimoji="1" lang="ja-JP" altLang="en-US" sz="5400" dirty="0">
              <a:latin typeface="KaiTi" panose="02010609060101010101" pitchFamily="49" charset="-122"/>
              <a:ea typeface="KaiTi" panose="02010609060101010101" pitchFamily="49" charset="-122"/>
              <a:cs typeface="MoolBoran" panose="020B0100010101010101" pitchFamily="34" charset="0"/>
            </a:endParaRPr>
          </a:p>
        </p:txBody>
      </p:sp>
      <p:sp>
        <p:nvSpPr>
          <p:cNvPr id="47" name="テキスト ボックス 46"/>
          <p:cNvSpPr txBox="1"/>
          <p:nvPr/>
        </p:nvSpPr>
        <p:spPr>
          <a:xfrm>
            <a:off x="0" y="23342"/>
            <a:ext cx="3501008" cy="261610"/>
          </a:xfrm>
          <a:prstGeom prst="rect">
            <a:avLst/>
          </a:prstGeom>
          <a:noFill/>
        </p:spPr>
        <p:txBody>
          <a:bodyPr wrap="square" rtlCol="0">
            <a:spAutoFit/>
          </a:bodyPr>
          <a:lstStyle/>
          <a:p>
            <a:pPr lvl="0" algn="ctr" fontAlgn="base">
              <a:spcBef>
                <a:spcPct val="0"/>
              </a:spcBef>
              <a:spcAft>
                <a:spcPct val="0"/>
              </a:spcAft>
            </a:pPr>
            <a:r>
              <a:rPr lang="ja-JP" altLang="en-US" sz="1050" dirty="0">
                <a:latin typeface="HGP教科書体" panose="02020600000000000000" pitchFamily="18" charset="-128"/>
                <a:ea typeface="HGP教科書体" panose="02020600000000000000" pitchFamily="18" charset="-128"/>
                <a:cs typeface="ＭＳ Ｐゴシック" pitchFamily="50" charset="-128"/>
              </a:rPr>
              <a:t>宮城県加美</a:t>
            </a:r>
            <a:r>
              <a:rPr lang="ja-JP" altLang="en-US" sz="1050" dirty="0" smtClean="0">
                <a:latin typeface="HGP教科書体" panose="02020600000000000000" pitchFamily="18" charset="-128"/>
                <a:ea typeface="HGP教科書体" panose="02020600000000000000" pitchFamily="18" charset="-128"/>
                <a:cs typeface="ＭＳ Ｐゴシック" pitchFamily="50" charset="-128"/>
              </a:rPr>
              <a:t>農業高等学校 耕心寮 </a:t>
            </a:r>
            <a:r>
              <a:rPr kumimoji="1" lang="ja-JP" altLang="en-US" sz="1050" dirty="0" smtClean="0">
                <a:latin typeface="HGP教科書体" panose="02020600000000000000" pitchFamily="18" charset="-128"/>
                <a:ea typeface="HGP教科書体" panose="02020600000000000000" pitchFamily="18" charset="-128"/>
              </a:rPr>
              <a:t>寄宿舎</a:t>
            </a:r>
            <a:r>
              <a:rPr kumimoji="1" lang="ja-JP" altLang="en-US" sz="1100" dirty="0" smtClean="0">
                <a:latin typeface="HGP教科書体" panose="02020600000000000000" pitchFamily="18" charset="-128"/>
                <a:ea typeface="HGP教科書体" panose="02020600000000000000" pitchFamily="18" charset="-128"/>
              </a:rPr>
              <a:t>指導員だより</a:t>
            </a:r>
            <a:endParaRPr kumimoji="1" lang="ja-JP" altLang="en-US" sz="1050" dirty="0">
              <a:latin typeface="HGP教科書体" panose="02020600000000000000" pitchFamily="18" charset="-128"/>
              <a:ea typeface="HGP教科書体" panose="02020600000000000000" pitchFamily="18" charset="-128"/>
            </a:endParaRPr>
          </a:p>
        </p:txBody>
      </p:sp>
      <p:pic>
        <p:nvPicPr>
          <p:cNvPr id="48" name="Picture 2" descr="http://www.rengo-osaka.gr.jp/whatsnew/column/image/09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226" y="86981"/>
            <a:ext cx="800433" cy="1125943"/>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3"/>
          <p:cNvSpPr txBox="1">
            <a:spLocks/>
          </p:cNvSpPr>
          <p:nvPr/>
        </p:nvSpPr>
        <p:spPr bwMode="auto">
          <a:xfrm>
            <a:off x="5221593" y="141459"/>
            <a:ext cx="1610461" cy="9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397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200" dirty="0" smtClean="0">
                <a:latin typeface="HGP教科書体" panose="02020600000000000000" pitchFamily="18" charset="-128"/>
                <a:ea typeface="HGP教科書体" panose="02020600000000000000" pitchFamily="18" charset="-128"/>
                <a:cs typeface="ＭＳ Ｐゴシック" pitchFamily="50" charset="-128"/>
              </a:rPr>
              <a:t>No.</a:t>
            </a:r>
            <a:r>
              <a:rPr lang="ja-JP" altLang="en-US" sz="1200" dirty="0">
                <a:latin typeface="HGP教科書体" panose="02020600000000000000" pitchFamily="18" charset="-128"/>
                <a:ea typeface="HGP教科書体" panose="02020600000000000000" pitchFamily="18" charset="-128"/>
                <a:cs typeface="ＭＳ Ｐゴシック" pitchFamily="50" charset="-128"/>
              </a:rPr>
              <a:t>２</a:t>
            </a:r>
            <a:endParaRPr lang="en-US" altLang="ja-JP" sz="1200" dirty="0" smtClean="0">
              <a:latin typeface="HGP教科書体" panose="02020600000000000000" pitchFamily="18" charset="-128"/>
              <a:ea typeface="HGP教科書体" panose="02020600000000000000" pitchFamily="18"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600" dirty="0" smtClean="0">
              <a:latin typeface="HGP教科書体" panose="02020600000000000000" pitchFamily="18" charset="-128"/>
              <a:ea typeface="HGP教科書体" panose="02020600000000000000" pitchFamily="18"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smtClean="0">
                <a:latin typeface="HGP教科書体" panose="02020600000000000000" pitchFamily="18" charset="-128"/>
                <a:ea typeface="HGP教科書体" panose="02020600000000000000" pitchFamily="18" charset="-128"/>
                <a:cs typeface="ＭＳ Ｐゴシック" pitchFamily="50" charset="-128"/>
              </a:rPr>
              <a:t>平成２９年６月３日</a:t>
            </a:r>
            <a:r>
              <a:rPr lang="en-US" altLang="ja-JP" sz="1200" dirty="0" smtClean="0">
                <a:latin typeface="HGP教科書体" panose="02020600000000000000" pitchFamily="18" charset="-128"/>
                <a:ea typeface="HGP教科書体" panose="02020600000000000000" pitchFamily="18" charset="-128"/>
                <a:cs typeface="ＭＳ Ｐゴシック" pitchFamily="50" charset="-128"/>
              </a:rPr>
              <a:t>(</a:t>
            </a:r>
            <a:r>
              <a:rPr lang="ja-JP" altLang="en-US" sz="1200" dirty="0" smtClean="0">
                <a:latin typeface="HGP教科書体" panose="02020600000000000000" pitchFamily="18" charset="-128"/>
                <a:ea typeface="HGP教科書体" panose="02020600000000000000" pitchFamily="18" charset="-128"/>
                <a:cs typeface="ＭＳ Ｐゴシック" pitchFamily="50" charset="-128"/>
              </a:rPr>
              <a:t>土）</a:t>
            </a:r>
            <a:endParaRPr lang="en-US" altLang="ja-JP" sz="1200" dirty="0" smtClean="0">
              <a:latin typeface="HGP教科書体" panose="02020600000000000000" pitchFamily="18" charset="-128"/>
              <a:ea typeface="HGP教科書体" panose="02020600000000000000" pitchFamily="18"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600" dirty="0" smtClean="0">
              <a:latin typeface="HGP教科書体" panose="02020600000000000000" pitchFamily="18" charset="-128"/>
              <a:ea typeface="HGP教科書体" panose="02020600000000000000" pitchFamily="18"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HGP教科書体" panose="02020600000000000000" pitchFamily="18" charset="-128"/>
                <a:ea typeface="HGP教科書体" panose="02020600000000000000" pitchFamily="18" charset="-128"/>
                <a:cs typeface="ＭＳ Ｐゴシック" pitchFamily="50" charset="-128"/>
              </a:rPr>
              <a:t>文責</a:t>
            </a:r>
            <a:r>
              <a:rPr lang="ja-JP" altLang="en-US" sz="1200" dirty="0" smtClean="0">
                <a:latin typeface="HGP教科書体" panose="02020600000000000000" pitchFamily="18" charset="-128"/>
                <a:ea typeface="HGP教科書体" panose="02020600000000000000" pitchFamily="18" charset="-128"/>
                <a:cs typeface="ＭＳ Ｐゴシック" pitchFamily="50" charset="-128"/>
              </a:rPr>
              <a:t>：本間</a:t>
            </a:r>
            <a:endParaRPr lang="en-US" altLang="ja-JP" sz="1200" dirty="0" smtClean="0">
              <a:latin typeface="HGP教科書体" panose="02020600000000000000" pitchFamily="18" charset="-128"/>
              <a:ea typeface="HGP教科書体" panose="02020600000000000000" pitchFamily="18"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1200" dirty="0" smtClean="0">
              <a:latin typeface="AR Pペン楷書体L" pitchFamily="50" charset="-128"/>
              <a:ea typeface="AR Pペン楷書体L" pitchFamily="50" charset="-128"/>
              <a:cs typeface="ＭＳ Ｐゴシック" pitchFamily="50" charset="-128"/>
            </a:endParaRPr>
          </a:p>
        </p:txBody>
      </p:sp>
      <p:sp>
        <p:nvSpPr>
          <p:cNvPr id="50" name="正方形/長方形 49"/>
          <p:cNvSpPr/>
          <p:nvPr/>
        </p:nvSpPr>
        <p:spPr>
          <a:xfrm>
            <a:off x="5202667" y="0"/>
            <a:ext cx="1610461" cy="1252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7486" y="2095132"/>
            <a:ext cx="3483521" cy="17567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i="1" dirty="0">
                <a:solidFill>
                  <a:schemeClr val="tx1"/>
                </a:solidFill>
              </a:rPr>
              <a:t>寮生会</a:t>
            </a:r>
          </a:p>
          <a:p>
            <a:r>
              <a:rPr lang="ja-JP" altLang="en-US" sz="1200" dirty="0">
                <a:solidFill>
                  <a:schemeClr val="tx1"/>
                </a:solidFill>
                <a:latin typeface="HGP教科書体" panose="02020600000000000000" pitchFamily="18" charset="-128"/>
                <a:ea typeface="HGP教科書体" panose="02020600000000000000" pitchFamily="18" charset="-128"/>
              </a:rPr>
              <a:t>会長</a:t>
            </a:r>
            <a:r>
              <a:rPr lang="ja-JP" altLang="en-US" sz="1200" dirty="0" smtClean="0">
                <a:solidFill>
                  <a:schemeClr val="tx1"/>
                </a:solidFill>
                <a:latin typeface="HGP教科書体" panose="02020600000000000000" pitchFamily="18" charset="-128"/>
                <a:ea typeface="HGP教科書体" panose="02020600000000000000" pitchFamily="18" charset="-128"/>
              </a:rPr>
              <a:t>：佐々木研</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smtClean="0">
                <a:solidFill>
                  <a:schemeClr val="tx1"/>
                </a:solidFill>
                <a:latin typeface="HGP教科書体" panose="02020600000000000000" pitchFamily="18" charset="-128"/>
                <a:ea typeface="HGP教科書体" panose="02020600000000000000" pitchFamily="18" charset="-128"/>
              </a:rPr>
              <a:t>副会長：佐々木朋弥</a:t>
            </a:r>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荒川怜奈</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smtClean="0">
                <a:solidFill>
                  <a:schemeClr val="tx1"/>
                </a:solidFill>
                <a:latin typeface="HGP教科書体" panose="02020600000000000000" pitchFamily="18" charset="-128"/>
                <a:ea typeface="HGP教科書体" panose="02020600000000000000" pitchFamily="18" charset="-128"/>
              </a:rPr>
              <a:t>役員</a:t>
            </a:r>
            <a:r>
              <a:rPr lang="ja-JP" altLang="en-US" sz="1200" dirty="0">
                <a:solidFill>
                  <a:schemeClr val="tx1"/>
                </a:solidFill>
                <a:latin typeface="HGP教科書体" panose="02020600000000000000" pitchFamily="18" charset="-128"/>
                <a:ea typeface="HGP教科書体" panose="02020600000000000000" pitchFamily="18" charset="-128"/>
              </a:rPr>
              <a:t>：</a:t>
            </a:r>
            <a:r>
              <a:rPr lang="ja-JP" altLang="en-US" sz="1200" dirty="0" smtClean="0">
                <a:solidFill>
                  <a:schemeClr val="tx1"/>
                </a:solidFill>
                <a:latin typeface="HGP教科書体" panose="02020600000000000000" pitchFamily="18" charset="-128"/>
                <a:ea typeface="HGP教科書体" panose="02020600000000000000" pitchFamily="18" charset="-128"/>
              </a:rPr>
              <a:t>鎌田</a:t>
            </a:r>
            <a:r>
              <a:rPr lang="ja-JP" altLang="en-US" sz="1200" dirty="0">
                <a:solidFill>
                  <a:schemeClr val="tx1"/>
                </a:solidFill>
                <a:latin typeface="HGP教科書体" panose="02020600000000000000" pitchFamily="18" charset="-128"/>
                <a:ea typeface="HGP教科書体" panose="02020600000000000000" pitchFamily="18" charset="-128"/>
              </a:rPr>
              <a:t>夏輝　清野優希　</a:t>
            </a:r>
            <a:r>
              <a:rPr lang="ja-JP" altLang="en-US" sz="1200" dirty="0" smtClean="0">
                <a:solidFill>
                  <a:schemeClr val="tx1"/>
                </a:solidFill>
                <a:latin typeface="HGP教科書体" panose="02020600000000000000" pitchFamily="18" charset="-128"/>
                <a:ea typeface="HGP教科書体" panose="02020600000000000000" pitchFamily="18" charset="-128"/>
              </a:rPr>
              <a:t>三浦裕也</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　　　荒井純奈</a:t>
            </a:r>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狩野未来</a:t>
            </a:r>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佐藤純菜　佐藤奈</a:t>
            </a:r>
            <a:r>
              <a:rPr lang="ja-JP" altLang="en-US" sz="1200" dirty="0">
                <a:solidFill>
                  <a:schemeClr val="tx1"/>
                </a:solidFill>
                <a:latin typeface="HGP教科書体" panose="02020600000000000000" pitchFamily="18" charset="-128"/>
                <a:ea typeface="HGP教科書体" panose="02020600000000000000" pitchFamily="18" charset="-128"/>
              </a:rPr>
              <a:t>央　</a:t>
            </a:r>
            <a:r>
              <a:rPr lang="ja-JP" altLang="en-US" sz="1200" dirty="0" smtClean="0">
                <a:solidFill>
                  <a:schemeClr val="tx1"/>
                </a:solidFill>
                <a:latin typeface="HGP教科書体" panose="02020600000000000000" pitchFamily="18" charset="-128"/>
                <a:ea typeface="HGP教科書体" panose="02020600000000000000" pitchFamily="18" charset="-128"/>
              </a:rPr>
              <a:t>　　</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　　　板垣晴　内海輝　大衡吟之介　高橋健人</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　　 大野凜花　古川茉侑　佐久間杏花　遊佐佑梨　</a:t>
            </a:r>
            <a:r>
              <a:rPr lang="ja-JP" altLang="en-US" sz="1200" dirty="0">
                <a:solidFill>
                  <a:schemeClr val="tx1"/>
                </a:solidFill>
                <a:latin typeface="HGP教科書体" panose="02020600000000000000" pitchFamily="18" charset="-128"/>
                <a:ea typeface="HGP教科書体" panose="02020600000000000000" pitchFamily="18" charset="-128"/>
              </a:rPr>
              <a:t>　</a:t>
            </a:r>
            <a:endParaRPr lang="en-US" altLang="ja-JP" sz="1000" dirty="0">
              <a:solidFill>
                <a:schemeClr val="tx1"/>
              </a:solidFill>
              <a:latin typeface="ＤＨＰ平成明朝体W7" panose="02020700000000000000" pitchFamily="18" charset="-128"/>
              <a:ea typeface="ＤＨＰ平成明朝体W7" panose="02020700000000000000" pitchFamily="18" charset="-128"/>
            </a:endParaRPr>
          </a:p>
          <a:p>
            <a:r>
              <a:rPr lang="ja-JP" altLang="en-US" sz="1100" dirty="0" smtClean="0">
                <a:solidFill>
                  <a:schemeClr val="tx1"/>
                </a:solidFill>
                <a:effectLst>
                  <a:outerShdw blurRad="38100" dist="38100" dir="2700000" algn="tl">
                    <a:srgbClr val="000000">
                      <a:alpha val="43137"/>
                    </a:srgbClr>
                  </a:outerShdw>
                </a:effectLst>
              </a:rPr>
              <a:t>スローガン</a:t>
            </a:r>
            <a:r>
              <a:rPr lang="ja-JP" altLang="en-US" sz="1100" dirty="0" smtClean="0">
                <a:solidFill>
                  <a:schemeClr val="tx1"/>
                </a:solidFill>
              </a:rPr>
              <a:t>　　　　</a:t>
            </a:r>
            <a:r>
              <a:rPr lang="ja-JP" altLang="en-US" sz="1100" dirty="0">
                <a:solidFill>
                  <a:schemeClr val="tx1"/>
                </a:solidFill>
              </a:rPr>
              <a:t>　</a:t>
            </a:r>
            <a:r>
              <a:rPr lang="ja-JP" altLang="en-US" sz="1100" dirty="0" smtClean="0">
                <a:solidFill>
                  <a:schemeClr val="tx1"/>
                </a:solidFill>
              </a:rPr>
              <a:t>　　　</a:t>
            </a:r>
            <a:endParaRPr lang="en-US" altLang="ja-JP" sz="1100" dirty="0" smtClean="0">
              <a:solidFill>
                <a:schemeClr val="tx1"/>
              </a:solidFill>
            </a:endParaRPr>
          </a:p>
          <a:p>
            <a:pPr algn="ctr"/>
            <a:r>
              <a:rPr lang="ja-JP" altLang="en-US" sz="1100" b="1" dirty="0" smtClean="0">
                <a:solidFill>
                  <a:schemeClr val="tx1"/>
                </a:solidFill>
              </a:rPr>
              <a:t>全国一位の寮をつくろう～ガンガン</a:t>
            </a:r>
            <a:r>
              <a:rPr lang="ja-JP" altLang="en-US" sz="1100" b="1" dirty="0" err="1" smtClean="0">
                <a:solidFill>
                  <a:schemeClr val="tx1"/>
                </a:solidFill>
              </a:rPr>
              <a:t>い</a:t>
            </a:r>
            <a:r>
              <a:rPr lang="ja-JP" altLang="en-US" sz="1100" b="1" dirty="0" smtClean="0">
                <a:solidFill>
                  <a:schemeClr val="tx1"/>
                </a:solidFill>
              </a:rPr>
              <a:t>こうぜ寮生会～</a:t>
            </a:r>
            <a:r>
              <a:rPr lang="ja-JP" altLang="en-US" sz="1100" b="1" dirty="0">
                <a:solidFill>
                  <a:schemeClr val="tx1"/>
                </a:solidFill>
              </a:rPr>
              <a:t>　</a:t>
            </a:r>
            <a:endParaRPr lang="en-US" altLang="ja-JP" sz="1100" b="1" dirty="0">
              <a:solidFill>
                <a:schemeClr val="tx1"/>
              </a:solidFill>
            </a:endParaRPr>
          </a:p>
        </p:txBody>
      </p:sp>
      <p:sp>
        <p:nvSpPr>
          <p:cNvPr id="22" name="正方形/長方形 21"/>
          <p:cNvSpPr/>
          <p:nvPr/>
        </p:nvSpPr>
        <p:spPr>
          <a:xfrm>
            <a:off x="3547070" y="2555776"/>
            <a:ext cx="3284984" cy="151216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i="1" dirty="0" smtClean="0">
                <a:solidFill>
                  <a:schemeClr val="tx1"/>
                </a:solidFill>
              </a:rPr>
              <a:t>学習・選挙委員会</a:t>
            </a:r>
            <a:endParaRPr lang="en-US" altLang="ja-JP" sz="1400" dirty="0" smtClean="0">
              <a:solidFill>
                <a:schemeClr val="tx1"/>
              </a:solidFill>
            </a:endParaRPr>
          </a:p>
          <a:p>
            <a:r>
              <a:rPr lang="ja-JP" altLang="en-US" sz="1200" dirty="0" smtClean="0">
                <a:solidFill>
                  <a:schemeClr val="tx1"/>
                </a:solidFill>
                <a:latin typeface="HGP教科書体" panose="02020600000000000000" pitchFamily="18" charset="-128"/>
                <a:ea typeface="HGP教科書体" panose="02020600000000000000" pitchFamily="18" charset="-128"/>
              </a:rPr>
              <a:t>委員長：佐々木朋弥</a:t>
            </a:r>
            <a:r>
              <a:rPr lang="ja-JP" altLang="en-US" sz="1200" dirty="0">
                <a:solidFill>
                  <a:schemeClr val="tx1"/>
                </a:solidFill>
                <a:latin typeface="HGP教科書体" panose="02020600000000000000" pitchFamily="18" charset="-128"/>
                <a:ea typeface="HGP教科書体" panose="02020600000000000000" pitchFamily="18" charset="-128"/>
              </a:rPr>
              <a:t>　</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副委員長</a:t>
            </a:r>
            <a:r>
              <a:rPr lang="ja-JP" altLang="en-US" sz="1200" dirty="0" smtClean="0">
                <a:solidFill>
                  <a:schemeClr val="tx1"/>
                </a:solidFill>
                <a:latin typeface="HGP教科書体" panose="02020600000000000000" pitchFamily="18" charset="-128"/>
                <a:ea typeface="HGP教科書体" panose="02020600000000000000" pitchFamily="18" charset="-128"/>
              </a:rPr>
              <a:t>：佐々木佳紀　松本蓮</a:t>
            </a:r>
            <a:r>
              <a:rPr lang="ja-JP" altLang="en-US" sz="1200" dirty="0">
                <a:solidFill>
                  <a:schemeClr val="tx1"/>
                </a:solidFill>
                <a:latin typeface="HGP教科書体" panose="02020600000000000000" pitchFamily="18" charset="-128"/>
                <a:ea typeface="HGP教科書体" panose="02020600000000000000" pitchFamily="18" charset="-128"/>
              </a:rPr>
              <a:t>　</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委員</a:t>
            </a:r>
            <a:r>
              <a:rPr lang="ja-JP" altLang="en-US" sz="1200" dirty="0" smtClean="0">
                <a:solidFill>
                  <a:schemeClr val="tx1"/>
                </a:solidFill>
                <a:latin typeface="HGP教科書体" panose="02020600000000000000" pitchFamily="18" charset="-128"/>
                <a:ea typeface="HGP教科書体" panose="02020600000000000000" pitchFamily="18" charset="-128"/>
              </a:rPr>
              <a:t>：佐々木研　門田龍季　大井匠　瀬戸なつみ </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smtClean="0">
                <a:solidFill>
                  <a:schemeClr val="tx1"/>
                </a:solidFill>
                <a:latin typeface="HGP教科書体" panose="02020600000000000000" pitchFamily="18" charset="-128"/>
                <a:ea typeface="HGP教科書体" panose="02020600000000000000" pitchFamily="18" charset="-128"/>
              </a:rPr>
              <a:t>　　　　板垣晴　鈴木愛也　高橋健人　松原誠司</a:t>
            </a:r>
            <a:endParaRPr lang="en-US" altLang="ja-JP" sz="1000" dirty="0">
              <a:solidFill>
                <a:schemeClr val="tx1"/>
              </a:solidFill>
            </a:endParaRPr>
          </a:p>
          <a:p>
            <a:r>
              <a:rPr lang="ja-JP" altLang="en-US" sz="1100" dirty="0" smtClean="0">
                <a:solidFill>
                  <a:schemeClr val="tx1"/>
                </a:solidFill>
                <a:effectLst>
                  <a:outerShdw blurRad="38100" dist="38100" dir="2700000" algn="tl">
                    <a:srgbClr val="000000">
                      <a:alpha val="43137"/>
                    </a:srgbClr>
                  </a:outerShdw>
                </a:effectLst>
              </a:rPr>
              <a:t>スローガン</a:t>
            </a:r>
            <a:r>
              <a:rPr lang="ja-JP" altLang="en-US" sz="1100" dirty="0">
                <a:solidFill>
                  <a:schemeClr val="tx1"/>
                </a:solidFill>
              </a:rPr>
              <a:t>　　　　</a:t>
            </a:r>
            <a:endParaRPr lang="en-US" altLang="ja-JP" sz="1100" dirty="0" smtClean="0">
              <a:solidFill>
                <a:schemeClr val="tx1"/>
              </a:solidFill>
            </a:endParaRPr>
          </a:p>
          <a:p>
            <a:pPr algn="ctr"/>
            <a:r>
              <a:rPr lang="ja-JP" altLang="en-US" sz="1100" b="1" dirty="0" smtClean="0">
                <a:solidFill>
                  <a:schemeClr val="tx1"/>
                </a:solidFill>
              </a:rPr>
              <a:t>学習時間は集中して取り組む。</a:t>
            </a:r>
            <a:endParaRPr lang="en-US" altLang="ja-JP" sz="1100" b="1" dirty="0" smtClean="0">
              <a:solidFill>
                <a:schemeClr val="tx1"/>
              </a:solidFill>
            </a:endParaRPr>
          </a:p>
          <a:p>
            <a:pPr algn="ctr"/>
            <a:r>
              <a:rPr lang="ja-JP" altLang="en-US" sz="1100" b="1" dirty="0" smtClean="0">
                <a:solidFill>
                  <a:schemeClr val="tx1"/>
                </a:solidFill>
              </a:rPr>
              <a:t>選挙はふざけないようにし，差別がないようにしよう。</a:t>
            </a:r>
            <a:r>
              <a:rPr lang="ja-JP" altLang="en-US" sz="1100" b="1" dirty="0">
                <a:solidFill>
                  <a:schemeClr val="tx1"/>
                </a:solidFill>
              </a:rPr>
              <a:t>　</a:t>
            </a:r>
            <a:endParaRPr lang="en-US" altLang="ja-JP" sz="1100" b="1" dirty="0">
              <a:solidFill>
                <a:schemeClr val="tx1"/>
              </a:solidFill>
            </a:endParaRPr>
          </a:p>
        </p:txBody>
      </p:sp>
      <p:sp>
        <p:nvSpPr>
          <p:cNvPr id="23" name="正方形/長方形 22"/>
          <p:cNvSpPr/>
          <p:nvPr/>
        </p:nvSpPr>
        <p:spPr>
          <a:xfrm>
            <a:off x="3511257" y="5581224"/>
            <a:ext cx="3319431" cy="138624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i="1" dirty="0" smtClean="0">
                <a:solidFill>
                  <a:schemeClr val="tx1"/>
                </a:solidFill>
              </a:rPr>
              <a:t>美化委員会</a:t>
            </a:r>
            <a:endParaRPr lang="ja-JP" altLang="en-US" sz="1400" b="1" i="1" dirty="0">
              <a:solidFill>
                <a:schemeClr val="tx1"/>
              </a:solidFill>
            </a:endParaRPr>
          </a:p>
          <a:p>
            <a:r>
              <a:rPr lang="ja-JP" altLang="en-US" sz="1200" dirty="0" smtClean="0">
                <a:solidFill>
                  <a:schemeClr val="tx1"/>
                </a:solidFill>
                <a:latin typeface="HGP教科書体" panose="02020600000000000000" pitchFamily="18" charset="-128"/>
                <a:ea typeface="HGP教科書体" panose="02020600000000000000" pitchFamily="18" charset="-128"/>
              </a:rPr>
              <a:t>委員長：平田一葉　</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smtClean="0">
                <a:solidFill>
                  <a:schemeClr val="tx1"/>
                </a:solidFill>
                <a:latin typeface="HGP教科書体" panose="02020600000000000000" pitchFamily="18" charset="-128"/>
                <a:ea typeface="HGP教科書体" panose="02020600000000000000" pitchFamily="18" charset="-128"/>
              </a:rPr>
              <a:t>副委員長：伊藤悠太　古川茉侑</a:t>
            </a:r>
            <a:r>
              <a:rPr lang="ja-JP" altLang="en-US" sz="1200" dirty="0">
                <a:solidFill>
                  <a:schemeClr val="tx1"/>
                </a:solidFill>
                <a:latin typeface="HGP教科書体" panose="02020600000000000000" pitchFamily="18" charset="-128"/>
                <a:ea typeface="HGP教科書体" panose="02020600000000000000" pitchFamily="18" charset="-128"/>
              </a:rPr>
              <a:t>　</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委員：大沼</a:t>
            </a:r>
            <a:r>
              <a:rPr lang="ja-JP" altLang="en-US" sz="1200" dirty="0" smtClean="0">
                <a:solidFill>
                  <a:schemeClr val="tx1"/>
                </a:solidFill>
                <a:latin typeface="HGP教科書体" panose="02020600000000000000" pitchFamily="18" charset="-128"/>
                <a:ea typeface="HGP教科書体" panose="02020600000000000000" pitchFamily="18" charset="-128"/>
              </a:rPr>
              <a:t>勇士　大場紘斗　門脇拓也　工藤大暉</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　　 佐々木貴志　髙橋優介　針生蓮　松井光貴</a:t>
            </a:r>
            <a:r>
              <a:rPr lang="ja-JP" altLang="en-US" sz="1200" dirty="0">
                <a:solidFill>
                  <a:schemeClr val="tx1"/>
                </a:solidFill>
                <a:latin typeface="HGP教科書体" panose="02020600000000000000" pitchFamily="18" charset="-128"/>
                <a:ea typeface="HGP教科書体" panose="02020600000000000000" pitchFamily="18" charset="-128"/>
              </a:rPr>
              <a:t>　</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100" dirty="0" smtClean="0">
                <a:solidFill>
                  <a:schemeClr val="tx1"/>
                </a:solidFill>
                <a:effectLst>
                  <a:outerShdw blurRad="38100" dist="38100" dir="2700000" algn="tl">
                    <a:srgbClr val="000000">
                      <a:alpha val="43137"/>
                    </a:srgbClr>
                  </a:outerShdw>
                </a:effectLst>
              </a:rPr>
              <a:t>スローガン</a:t>
            </a:r>
            <a:r>
              <a:rPr lang="ja-JP" altLang="en-US" sz="1100" dirty="0">
                <a:solidFill>
                  <a:schemeClr val="tx1"/>
                </a:solidFill>
              </a:rPr>
              <a:t>　　　　</a:t>
            </a:r>
            <a:endParaRPr lang="en-US" altLang="ja-JP" sz="1100" dirty="0">
              <a:solidFill>
                <a:schemeClr val="tx1"/>
              </a:solidFill>
            </a:endParaRPr>
          </a:p>
          <a:p>
            <a:pPr algn="ctr"/>
            <a:r>
              <a:rPr lang="ja-JP" altLang="en-US" sz="1100" b="1" dirty="0">
                <a:solidFill>
                  <a:schemeClr val="tx1"/>
                </a:solidFill>
              </a:rPr>
              <a:t>寮</a:t>
            </a:r>
            <a:r>
              <a:rPr lang="ja-JP" altLang="en-US" sz="1100" b="1" dirty="0" smtClean="0">
                <a:solidFill>
                  <a:schemeClr val="tx1"/>
                </a:solidFill>
              </a:rPr>
              <a:t>をきれいにしよう</a:t>
            </a:r>
            <a:endParaRPr lang="en-US" altLang="ja-JP" sz="1100" b="1" dirty="0">
              <a:solidFill>
                <a:schemeClr val="tx1"/>
              </a:solidFill>
            </a:endParaRPr>
          </a:p>
        </p:txBody>
      </p:sp>
      <p:sp>
        <p:nvSpPr>
          <p:cNvPr id="24" name="正方形/長方形 23"/>
          <p:cNvSpPr/>
          <p:nvPr/>
        </p:nvSpPr>
        <p:spPr>
          <a:xfrm>
            <a:off x="26931" y="3885456"/>
            <a:ext cx="3474076" cy="142281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i="1" dirty="0">
                <a:solidFill>
                  <a:schemeClr val="tx1"/>
                </a:solidFill>
              </a:rPr>
              <a:t>風紀</a:t>
            </a:r>
            <a:r>
              <a:rPr lang="ja-JP" altLang="en-US" sz="1400" b="1" i="1" dirty="0" smtClean="0">
                <a:solidFill>
                  <a:schemeClr val="tx1"/>
                </a:solidFill>
              </a:rPr>
              <a:t>委員会</a:t>
            </a:r>
            <a:endParaRPr lang="en-US" altLang="ja-JP" sz="1400" b="1" i="1" dirty="0">
              <a:solidFill>
                <a:schemeClr val="tx1"/>
              </a:solidFill>
            </a:endParaRPr>
          </a:p>
          <a:p>
            <a:r>
              <a:rPr lang="ja-JP" altLang="en-US" sz="1200" dirty="0" smtClean="0">
                <a:solidFill>
                  <a:schemeClr val="tx1"/>
                </a:solidFill>
                <a:latin typeface="HGP教科書体" panose="02020600000000000000" pitchFamily="18" charset="-128"/>
                <a:ea typeface="HGP教科書体" panose="02020600000000000000" pitchFamily="18" charset="-128"/>
              </a:rPr>
              <a:t>委員長：伊藤亜美</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smtClean="0">
                <a:solidFill>
                  <a:schemeClr val="tx1"/>
                </a:solidFill>
                <a:latin typeface="HGP教科書体" panose="02020600000000000000" pitchFamily="18" charset="-128"/>
                <a:ea typeface="HGP教科書体" panose="02020600000000000000" pitchFamily="18" charset="-128"/>
              </a:rPr>
              <a:t>副委員長：石巻裕貴　狩野未来</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委員</a:t>
            </a:r>
            <a:r>
              <a:rPr lang="ja-JP" altLang="en-US" sz="1200" dirty="0" smtClean="0">
                <a:solidFill>
                  <a:schemeClr val="tx1"/>
                </a:solidFill>
                <a:latin typeface="HGP教科書体" panose="02020600000000000000" pitchFamily="18" charset="-128"/>
                <a:ea typeface="HGP教科書体" panose="02020600000000000000" pitchFamily="18" charset="-128"/>
              </a:rPr>
              <a:t>：鎌田夏輝　佐藤純菜　佐藤奈央</a:t>
            </a:r>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相澤優　</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　　内海輝　大衡吟之介　大野凜花　佐久間杏花</a:t>
            </a:r>
            <a:endParaRPr lang="en-US" altLang="ja-JP" sz="1000" dirty="0">
              <a:solidFill>
                <a:schemeClr val="tx1"/>
              </a:solidFill>
            </a:endParaRPr>
          </a:p>
          <a:p>
            <a:r>
              <a:rPr lang="ja-JP" altLang="en-US" sz="1100" dirty="0">
                <a:solidFill>
                  <a:schemeClr val="tx1"/>
                </a:solidFill>
                <a:effectLst>
                  <a:outerShdw blurRad="38100" dist="38100" dir="2700000" algn="tl">
                    <a:srgbClr val="000000">
                      <a:alpha val="43137"/>
                    </a:srgbClr>
                  </a:outerShdw>
                </a:effectLst>
              </a:rPr>
              <a:t>スローガン</a:t>
            </a:r>
            <a:r>
              <a:rPr lang="ja-JP" altLang="en-US" sz="1100" dirty="0">
                <a:solidFill>
                  <a:schemeClr val="tx1"/>
                </a:solidFill>
              </a:rPr>
              <a:t>　　　</a:t>
            </a:r>
            <a:endParaRPr lang="en-US" altLang="ja-JP" sz="1100" dirty="0" smtClean="0">
              <a:solidFill>
                <a:schemeClr val="tx1"/>
              </a:solidFill>
            </a:endParaRPr>
          </a:p>
          <a:p>
            <a:r>
              <a:rPr lang="ja-JP" altLang="en-US" sz="1100" dirty="0">
                <a:solidFill>
                  <a:schemeClr val="tx1"/>
                </a:solidFill>
              </a:rPr>
              <a:t>　　　　　</a:t>
            </a:r>
            <a:r>
              <a:rPr lang="ja-JP" altLang="en-US" sz="1100" b="1" dirty="0">
                <a:solidFill>
                  <a:schemeClr val="tx1"/>
                </a:solidFill>
              </a:rPr>
              <a:t>　　</a:t>
            </a:r>
            <a:r>
              <a:rPr lang="ja-JP" altLang="en-US" sz="1100" b="1" dirty="0" smtClean="0">
                <a:solidFill>
                  <a:schemeClr val="tx1"/>
                </a:solidFill>
              </a:rPr>
              <a:t>良生になろう！～みんなで快適</a:t>
            </a:r>
            <a:r>
              <a:rPr lang="en-US" altLang="ja-JP" sz="1100" b="1" dirty="0" smtClean="0">
                <a:solidFill>
                  <a:schemeClr val="tx1"/>
                </a:solidFill>
              </a:rPr>
              <a:t>Life</a:t>
            </a:r>
            <a:r>
              <a:rPr lang="ja-JP" altLang="en-US" sz="1100" b="1" dirty="0" smtClean="0">
                <a:solidFill>
                  <a:schemeClr val="tx1"/>
                </a:solidFill>
              </a:rPr>
              <a:t>～</a:t>
            </a:r>
            <a:endParaRPr lang="en-US" altLang="ja-JP" sz="1100" b="1" dirty="0">
              <a:solidFill>
                <a:schemeClr val="tx1"/>
              </a:solidFill>
            </a:endParaRPr>
          </a:p>
        </p:txBody>
      </p:sp>
      <p:sp>
        <p:nvSpPr>
          <p:cNvPr id="25" name="正方形/長方形 24"/>
          <p:cNvSpPr/>
          <p:nvPr/>
        </p:nvSpPr>
        <p:spPr>
          <a:xfrm>
            <a:off x="3547070" y="4107954"/>
            <a:ext cx="3281596" cy="142204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i="1" dirty="0" smtClean="0">
                <a:solidFill>
                  <a:schemeClr val="tx1"/>
                </a:solidFill>
              </a:rPr>
              <a:t>管理</a:t>
            </a:r>
            <a:r>
              <a:rPr lang="ja-JP" altLang="en-US" sz="1400" b="1" i="1" dirty="0">
                <a:solidFill>
                  <a:schemeClr val="tx1"/>
                </a:solidFill>
              </a:rPr>
              <a:t>委員会</a:t>
            </a:r>
          </a:p>
          <a:p>
            <a:r>
              <a:rPr lang="ja-JP" altLang="en-US" sz="1200" dirty="0" smtClean="0">
                <a:solidFill>
                  <a:schemeClr val="tx1"/>
                </a:solidFill>
                <a:latin typeface="HGP教科書体" panose="02020600000000000000" pitchFamily="18" charset="-128"/>
                <a:ea typeface="HGP教科書体" panose="02020600000000000000" pitchFamily="18" charset="-128"/>
              </a:rPr>
              <a:t>委員長</a:t>
            </a:r>
            <a:r>
              <a:rPr lang="ja-JP" altLang="en-US" sz="1200" dirty="0">
                <a:solidFill>
                  <a:schemeClr val="tx1"/>
                </a:solidFill>
                <a:latin typeface="HGP教科書体" panose="02020600000000000000" pitchFamily="18" charset="-128"/>
                <a:ea typeface="HGP教科書体" panose="02020600000000000000" pitchFamily="18" charset="-128"/>
              </a:rPr>
              <a:t>：三浦裕也</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副委員長</a:t>
            </a:r>
            <a:r>
              <a:rPr lang="ja-JP" altLang="en-US" sz="1200" dirty="0" smtClean="0">
                <a:solidFill>
                  <a:schemeClr val="tx1"/>
                </a:solidFill>
                <a:latin typeface="HGP教科書体" panose="02020600000000000000" pitchFamily="18" charset="-128"/>
                <a:ea typeface="HGP教科書体" panose="02020600000000000000" pitchFamily="18" charset="-128"/>
              </a:rPr>
              <a:t>：荒井純奈　荒川怜奈</a:t>
            </a:r>
            <a:r>
              <a:rPr lang="ja-JP" altLang="en-US" sz="1200" dirty="0">
                <a:solidFill>
                  <a:schemeClr val="tx1"/>
                </a:solidFill>
                <a:latin typeface="HGP教科書体" panose="02020600000000000000" pitchFamily="18" charset="-128"/>
                <a:ea typeface="HGP教科書体" panose="02020600000000000000" pitchFamily="18" charset="-128"/>
              </a:rPr>
              <a:t>　</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委員</a:t>
            </a:r>
            <a:r>
              <a:rPr lang="ja-JP" altLang="en-US" sz="1200" dirty="0" smtClean="0">
                <a:solidFill>
                  <a:schemeClr val="tx1"/>
                </a:solidFill>
                <a:latin typeface="HGP教科書体" panose="02020600000000000000" pitchFamily="18" charset="-128"/>
                <a:ea typeface="HGP教科書体" panose="02020600000000000000" pitchFamily="18" charset="-128"/>
              </a:rPr>
              <a:t>：太田壮一　櫻井誠也　清野優希　高平勝</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　　　大谷龍　熊坂和哉　永井英寿　三上剛人</a:t>
            </a:r>
            <a:endParaRPr lang="en-US" altLang="ja-JP" sz="1000" dirty="0">
              <a:solidFill>
                <a:schemeClr val="tx1"/>
              </a:solidFill>
            </a:endParaRPr>
          </a:p>
          <a:p>
            <a:r>
              <a:rPr lang="ja-JP" altLang="en-US" sz="1100" dirty="0">
                <a:solidFill>
                  <a:schemeClr val="tx1"/>
                </a:solidFill>
                <a:effectLst>
                  <a:outerShdw blurRad="38100" dist="38100" dir="2700000" algn="tl">
                    <a:srgbClr val="000000">
                      <a:alpha val="43137"/>
                    </a:srgbClr>
                  </a:outerShdw>
                </a:effectLst>
              </a:rPr>
              <a:t>スローガン</a:t>
            </a:r>
            <a:r>
              <a:rPr lang="ja-JP" altLang="en-US" sz="1100" b="1" dirty="0">
                <a:solidFill>
                  <a:schemeClr val="tx1"/>
                </a:solidFill>
              </a:rPr>
              <a:t>　　　　</a:t>
            </a:r>
            <a:endParaRPr lang="en-US" altLang="ja-JP" sz="1100" b="1" dirty="0" smtClean="0">
              <a:solidFill>
                <a:schemeClr val="tx1"/>
              </a:solidFill>
            </a:endParaRPr>
          </a:p>
          <a:p>
            <a:pPr algn="ctr"/>
            <a:r>
              <a:rPr lang="ja-JP" altLang="en-US" sz="1100" b="1" dirty="0" smtClean="0">
                <a:solidFill>
                  <a:schemeClr val="tx1"/>
                </a:solidFill>
              </a:rPr>
              <a:t>寮生みんなが過ごしやすいように管理する！</a:t>
            </a:r>
            <a:r>
              <a:rPr lang="ja-JP" altLang="en-US" sz="1100" dirty="0">
                <a:solidFill>
                  <a:schemeClr val="tx1"/>
                </a:solidFill>
              </a:rPr>
              <a:t>　</a:t>
            </a:r>
            <a:endParaRPr lang="en-US" altLang="ja-JP" sz="1100" dirty="0">
              <a:solidFill>
                <a:schemeClr val="tx1"/>
              </a:solidFill>
            </a:endParaRPr>
          </a:p>
          <a:p>
            <a:endParaRPr lang="en-US" altLang="ja-JP" sz="1000" dirty="0">
              <a:solidFill>
                <a:schemeClr val="tx1"/>
              </a:solidFill>
            </a:endParaRPr>
          </a:p>
        </p:txBody>
      </p:sp>
      <p:sp>
        <p:nvSpPr>
          <p:cNvPr id="26" name="正方形/長方形 25"/>
          <p:cNvSpPr/>
          <p:nvPr/>
        </p:nvSpPr>
        <p:spPr>
          <a:xfrm>
            <a:off x="38389" y="5365200"/>
            <a:ext cx="3441714" cy="160227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i="1" dirty="0" smtClean="0">
                <a:solidFill>
                  <a:schemeClr val="tx1"/>
                </a:solidFill>
              </a:rPr>
              <a:t>インターアクト</a:t>
            </a:r>
            <a:r>
              <a:rPr lang="ja-JP" altLang="en-US" sz="1400" b="1" i="1" dirty="0">
                <a:solidFill>
                  <a:schemeClr val="tx1"/>
                </a:solidFill>
              </a:rPr>
              <a:t>クラブ</a:t>
            </a:r>
            <a:r>
              <a:rPr lang="ja-JP" altLang="en-US" sz="1400" b="1" i="1" dirty="0" smtClean="0">
                <a:solidFill>
                  <a:schemeClr val="tx1"/>
                </a:solidFill>
              </a:rPr>
              <a:t>委員会</a:t>
            </a:r>
            <a:endParaRPr lang="ja-JP" altLang="en-US" sz="1400" b="1" i="1" dirty="0">
              <a:solidFill>
                <a:schemeClr val="tx1"/>
              </a:solidFill>
            </a:endParaRPr>
          </a:p>
          <a:p>
            <a:r>
              <a:rPr lang="ja-JP" altLang="en-US" sz="1200" dirty="0">
                <a:solidFill>
                  <a:schemeClr val="tx1"/>
                </a:solidFill>
                <a:latin typeface="HGP教科書体" panose="02020600000000000000" pitchFamily="18" charset="-128"/>
                <a:ea typeface="HGP教科書体" panose="02020600000000000000" pitchFamily="18" charset="-128"/>
              </a:rPr>
              <a:t>委員長：島田圭都　</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副委員長</a:t>
            </a:r>
            <a:r>
              <a:rPr lang="ja-JP" altLang="en-US" sz="1200" dirty="0" smtClean="0">
                <a:solidFill>
                  <a:schemeClr val="tx1"/>
                </a:solidFill>
                <a:latin typeface="HGP教科書体" panose="02020600000000000000" pitchFamily="18" charset="-128"/>
                <a:ea typeface="HGP教科書体" panose="02020600000000000000" pitchFamily="18" charset="-128"/>
              </a:rPr>
              <a:t>：千葉優花　髙橋竜一</a:t>
            </a:r>
            <a:endParaRPr lang="en-US" altLang="ja-JP" sz="1200" dirty="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委員</a:t>
            </a:r>
            <a:r>
              <a:rPr lang="ja-JP" altLang="en-US" sz="1200" dirty="0" smtClean="0">
                <a:solidFill>
                  <a:schemeClr val="tx1"/>
                </a:solidFill>
                <a:latin typeface="HGP教科書体" panose="02020600000000000000" pitchFamily="18" charset="-128"/>
                <a:ea typeface="HGP教科書体" panose="02020600000000000000" pitchFamily="18" charset="-128"/>
              </a:rPr>
              <a:t>：及川拓巳　入澤円　今藤健一</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200" dirty="0">
                <a:solidFill>
                  <a:schemeClr val="tx1"/>
                </a:solidFill>
                <a:latin typeface="HGP教科書体" panose="02020600000000000000" pitchFamily="18" charset="-128"/>
                <a:ea typeface="HGP教科書体" panose="02020600000000000000" pitchFamily="18" charset="-128"/>
              </a:rPr>
              <a:t>　</a:t>
            </a:r>
            <a:r>
              <a:rPr lang="ja-JP" altLang="en-US" sz="1200" dirty="0" smtClean="0">
                <a:solidFill>
                  <a:schemeClr val="tx1"/>
                </a:solidFill>
                <a:latin typeface="HGP教科書体" panose="02020600000000000000" pitchFamily="18" charset="-128"/>
                <a:ea typeface="HGP教科書体" panose="02020600000000000000" pitchFamily="18" charset="-128"/>
              </a:rPr>
              <a:t>　　　狩野未来　和田春菜　</a:t>
            </a:r>
            <a:endParaRPr lang="en-US" altLang="ja-JP" sz="1200" dirty="0" smtClean="0">
              <a:solidFill>
                <a:schemeClr val="tx1"/>
              </a:solidFill>
              <a:latin typeface="HGP教科書体" panose="02020600000000000000" pitchFamily="18" charset="-128"/>
              <a:ea typeface="HGP教科書体" panose="02020600000000000000" pitchFamily="18" charset="-128"/>
            </a:endParaRPr>
          </a:p>
          <a:p>
            <a:r>
              <a:rPr lang="ja-JP" altLang="en-US" sz="1100" dirty="0" smtClean="0">
                <a:solidFill>
                  <a:schemeClr val="tx1"/>
                </a:solidFill>
                <a:effectLst>
                  <a:outerShdw blurRad="38100" dist="38100" dir="2700000" algn="tl">
                    <a:srgbClr val="000000">
                      <a:alpha val="43137"/>
                    </a:srgbClr>
                  </a:outerShdw>
                </a:effectLst>
              </a:rPr>
              <a:t>スローガン</a:t>
            </a:r>
            <a:r>
              <a:rPr lang="ja-JP" altLang="en-US" sz="1100" dirty="0">
                <a:solidFill>
                  <a:schemeClr val="tx1"/>
                </a:solidFill>
              </a:rPr>
              <a:t>　　　　</a:t>
            </a:r>
            <a:endParaRPr lang="en-US" altLang="ja-JP" sz="1100" dirty="0" smtClean="0">
              <a:solidFill>
                <a:schemeClr val="tx1"/>
              </a:solidFill>
            </a:endParaRPr>
          </a:p>
          <a:p>
            <a:pPr algn="ctr"/>
            <a:r>
              <a:rPr lang="ja-JP" altLang="en-US" sz="1100" b="1" dirty="0" smtClean="0">
                <a:solidFill>
                  <a:schemeClr val="tx1"/>
                </a:solidFill>
              </a:rPr>
              <a:t>さまざまな人と協力しあい，</a:t>
            </a:r>
            <a:endParaRPr lang="en-US" altLang="ja-JP" sz="1100" b="1" dirty="0" smtClean="0">
              <a:solidFill>
                <a:schemeClr val="tx1"/>
              </a:solidFill>
            </a:endParaRPr>
          </a:p>
          <a:p>
            <a:pPr algn="ctr"/>
            <a:r>
              <a:rPr lang="ja-JP" altLang="en-US" sz="1100" b="1" dirty="0" smtClean="0">
                <a:solidFill>
                  <a:schemeClr val="tx1"/>
                </a:solidFill>
              </a:rPr>
              <a:t>自らできることを積極的に行動する</a:t>
            </a:r>
            <a:endParaRPr lang="en-US" altLang="ja-JP" sz="1100" b="1" dirty="0">
              <a:solidFill>
                <a:schemeClr val="tx1"/>
              </a:solidFill>
            </a:endParaRPr>
          </a:p>
        </p:txBody>
      </p:sp>
      <p:sp>
        <p:nvSpPr>
          <p:cNvPr id="20" name="テキスト ボックス 19"/>
          <p:cNvSpPr txBox="1"/>
          <p:nvPr/>
        </p:nvSpPr>
        <p:spPr>
          <a:xfrm>
            <a:off x="1340768" y="7104474"/>
            <a:ext cx="1872208" cy="707886"/>
          </a:xfrm>
          <a:prstGeom prst="rect">
            <a:avLst/>
          </a:prstGeom>
          <a:noFill/>
        </p:spPr>
        <p:txBody>
          <a:bodyPr wrap="square" rtlCol="0">
            <a:spAutoFit/>
          </a:bodyPr>
          <a:lstStyle/>
          <a:p>
            <a:pPr algn="ctr"/>
            <a:r>
              <a:rPr kumimoji="1" lang="ja-JP" altLang="en-US" sz="2000" i="1" dirty="0" smtClean="0">
                <a:ln>
                  <a:solidFill>
                    <a:schemeClr val="tx2">
                      <a:lumMod val="75000"/>
                    </a:schemeClr>
                  </a:solidFill>
                </a:ln>
                <a:latin typeface="AR P悠々ゴシック体E" pitchFamily="50" charset="-128"/>
                <a:ea typeface="AR P悠々ゴシック体E" pitchFamily="50" charset="-128"/>
              </a:rPr>
              <a:t>花壇植栽</a:t>
            </a:r>
            <a:r>
              <a:rPr lang="ja-JP" altLang="en-US" sz="2000" i="1" dirty="0" smtClean="0">
                <a:ln>
                  <a:solidFill>
                    <a:schemeClr val="tx2">
                      <a:lumMod val="75000"/>
                    </a:schemeClr>
                  </a:solidFill>
                </a:ln>
                <a:latin typeface="AR P悠々ゴシック体E" pitchFamily="50" charset="-128"/>
                <a:ea typeface="AR P悠々ゴシック体E" pitchFamily="50" charset="-128"/>
              </a:rPr>
              <a:t>に</a:t>
            </a:r>
            <a:endParaRPr lang="en-US" altLang="ja-JP" sz="2000" i="1" dirty="0" smtClean="0">
              <a:ln>
                <a:solidFill>
                  <a:schemeClr val="tx2">
                    <a:lumMod val="75000"/>
                  </a:schemeClr>
                </a:solidFill>
              </a:ln>
              <a:latin typeface="AR P悠々ゴシック体E" pitchFamily="50" charset="-128"/>
              <a:ea typeface="AR P悠々ゴシック体E" pitchFamily="50" charset="-128"/>
            </a:endParaRPr>
          </a:p>
          <a:p>
            <a:pPr algn="ctr"/>
            <a:r>
              <a:rPr lang="ja-JP" altLang="en-US" sz="2000" i="1" dirty="0" smtClean="0">
                <a:ln>
                  <a:solidFill>
                    <a:schemeClr val="tx2">
                      <a:lumMod val="75000"/>
                    </a:schemeClr>
                  </a:solidFill>
                </a:ln>
                <a:latin typeface="AR P悠々ゴシック体E" pitchFamily="50" charset="-128"/>
                <a:ea typeface="AR P悠々ゴシック体E" pitchFamily="50" charset="-128"/>
              </a:rPr>
              <a:t>行ってきました</a:t>
            </a:r>
            <a:endParaRPr kumimoji="1" lang="en-US" altLang="ja-JP" sz="2000" i="1" dirty="0" smtClean="0">
              <a:ln>
                <a:solidFill>
                  <a:schemeClr val="tx2">
                    <a:lumMod val="75000"/>
                  </a:schemeClr>
                </a:solidFill>
              </a:ln>
              <a:latin typeface="AR P悠々ゴシック体E" pitchFamily="50" charset="-128"/>
              <a:ea typeface="AR P悠々ゴシック体E" pitchFamily="50" charset="-128"/>
            </a:endParaRPr>
          </a:p>
        </p:txBody>
      </p:sp>
      <p:sp>
        <p:nvSpPr>
          <p:cNvPr id="27" name="テキスト ボックス 26"/>
          <p:cNvSpPr txBox="1"/>
          <p:nvPr/>
        </p:nvSpPr>
        <p:spPr>
          <a:xfrm>
            <a:off x="-27384" y="7097504"/>
            <a:ext cx="1516811" cy="1938992"/>
          </a:xfrm>
          <a:prstGeom prst="rect">
            <a:avLst/>
          </a:prstGeom>
          <a:noFill/>
        </p:spPr>
        <p:txBody>
          <a:bodyPr wrap="square" rtlCol="0">
            <a:spAutoFit/>
          </a:bodyPr>
          <a:lstStyle/>
          <a:p>
            <a:r>
              <a:rPr kumimoji="1" lang="ja-JP" altLang="en-US" sz="1200" dirty="0" smtClean="0">
                <a:latin typeface="AR P教科書体M" pitchFamily="50" charset="-128"/>
                <a:ea typeface="AR P教科書体M" pitchFamily="50" charset="-128"/>
              </a:rPr>
              <a:t>　</a:t>
            </a:r>
            <a:r>
              <a:rPr lang="ja-JP" altLang="en-US" sz="1200" dirty="0" smtClean="0">
                <a:latin typeface="HGP教科書体" panose="02020600000000000000" pitchFamily="18" charset="-128"/>
                <a:ea typeface="HGP教科書体" panose="02020600000000000000" pitchFamily="18" charset="-128"/>
              </a:rPr>
              <a:t>５月２４日（水）の放課後，花壇植栽が実施されました。植栽場所は，中新田体育館の花壇で，そこに加美農生</a:t>
            </a:r>
            <a:r>
              <a:rPr lang="ja-JP" altLang="en-US" sz="1200" dirty="0">
                <a:latin typeface="HGP教科書体" panose="02020600000000000000" pitchFamily="18" charset="-128"/>
                <a:ea typeface="HGP教科書体" panose="02020600000000000000" pitchFamily="18" charset="-128"/>
              </a:rPr>
              <a:t>が</a:t>
            </a:r>
            <a:r>
              <a:rPr lang="ja-JP" altLang="en-US" sz="1200" dirty="0" smtClean="0">
                <a:latin typeface="HGP教科書体" panose="02020600000000000000" pitchFamily="18" charset="-128"/>
                <a:ea typeface="HGP教科書体" panose="02020600000000000000" pitchFamily="18" charset="-128"/>
              </a:rPr>
              <a:t>育てた３種類約３５０株の</a:t>
            </a:r>
            <a:r>
              <a:rPr lang="ja-JP" altLang="en-US" sz="1200" dirty="0">
                <a:latin typeface="HGP教科書体" panose="02020600000000000000" pitchFamily="18" charset="-128"/>
                <a:ea typeface="HGP教科書体" panose="02020600000000000000" pitchFamily="18" charset="-128"/>
              </a:rPr>
              <a:t>花</a:t>
            </a:r>
            <a:r>
              <a:rPr lang="ja-JP" altLang="en-US" sz="1200" dirty="0" smtClean="0">
                <a:latin typeface="HGP教科書体" panose="02020600000000000000" pitchFamily="18" charset="-128"/>
                <a:ea typeface="HGP教科書体" panose="02020600000000000000" pitchFamily="18" charset="-128"/>
              </a:rPr>
              <a:t>が，寮と学校のインターアクト</a:t>
            </a:r>
            <a:r>
              <a:rPr lang="ja-JP" altLang="en-US" sz="1200" dirty="0">
                <a:latin typeface="HGP教科書体" panose="02020600000000000000" pitchFamily="18" charset="-128"/>
                <a:ea typeface="HGP教科書体" panose="02020600000000000000" pitchFamily="18" charset="-128"/>
              </a:rPr>
              <a:t>委員</a:t>
            </a:r>
            <a:r>
              <a:rPr lang="ja-JP" altLang="en-US" sz="1200" dirty="0" smtClean="0">
                <a:latin typeface="HGP教科書体" panose="02020600000000000000" pitchFamily="18" charset="-128"/>
                <a:ea typeface="HGP教科書体" panose="02020600000000000000" pitchFamily="18" charset="-128"/>
              </a:rPr>
              <a:t>の生徒と教員らに</a:t>
            </a:r>
            <a:r>
              <a:rPr lang="ja-JP" altLang="en-US" sz="1200" dirty="0">
                <a:latin typeface="HGP教科書体" panose="02020600000000000000" pitchFamily="18" charset="-128"/>
                <a:ea typeface="HGP教科書体" panose="02020600000000000000" pitchFamily="18" charset="-128"/>
              </a:rPr>
              <a:t>より</a:t>
            </a:r>
            <a:r>
              <a:rPr lang="ja-JP" altLang="en-US" sz="1200" dirty="0" smtClean="0">
                <a:latin typeface="HGP教科書体" panose="02020600000000000000" pitchFamily="18" charset="-128"/>
                <a:ea typeface="HGP教科書体" panose="02020600000000000000" pitchFamily="18" charset="-128"/>
              </a:rPr>
              <a:t>植えられました。</a:t>
            </a:r>
            <a:endParaRPr lang="en-US" altLang="ja-JP" sz="1200" dirty="0">
              <a:latin typeface="HGP教科書体" panose="02020600000000000000" pitchFamily="18" charset="-128"/>
              <a:ea typeface="HGP教科書体" panose="02020600000000000000" pitchFamily="18"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742" y="1290317"/>
            <a:ext cx="1862049" cy="12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テキスト ボックス 54"/>
          <p:cNvSpPr txBox="1"/>
          <p:nvPr/>
        </p:nvSpPr>
        <p:spPr>
          <a:xfrm>
            <a:off x="-87062" y="1252083"/>
            <a:ext cx="5172246" cy="769441"/>
          </a:xfrm>
          <a:prstGeom prst="rect">
            <a:avLst/>
          </a:prstGeom>
          <a:noFill/>
        </p:spPr>
        <p:txBody>
          <a:bodyPr wrap="square" rtlCol="0">
            <a:spAutoFit/>
          </a:bodyPr>
          <a:lstStyle/>
          <a:p>
            <a:r>
              <a:rPr kumimoji="1" lang="ja-JP" altLang="en-US" sz="1100" dirty="0" smtClean="0">
                <a:latin typeface="AR P教科書体M" pitchFamily="50" charset="-128"/>
                <a:ea typeface="AR P教科書体M" pitchFamily="50" charset="-128"/>
              </a:rPr>
              <a:t>　</a:t>
            </a:r>
            <a:r>
              <a:rPr lang="ja-JP" altLang="en-US" sz="1100" dirty="0" smtClean="0">
                <a:latin typeface="HGP教科書体" panose="02020600000000000000" pitchFamily="18" charset="-128"/>
                <a:ea typeface="HGP教科書体" panose="02020600000000000000" pitchFamily="18" charset="-128"/>
              </a:rPr>
              <a:t>５月１８日（木）２０：００から寮食堂にて寮生総会が行われ，寮生会</a:t>
            </a:r>
            <a:r>
              <a:rPr lang="ja-JP" altLang="en-US" sz="1100" dirty="0">
                <a:latin typeface="HGP教科書体" panose="02020600000000000000" pitchFamily="18" charset="-128"/>
                <a:ea typeface="HGP教科書体" panose="02020600000000000000" pitchFamily="18" charset="-128"/>
              </a:rPr>
              <a:t>と</a:t>
            </a:r>
            <a:r>
              <a:rPr lang="ja-JP" altLang="en-US" sz="1100" dirty="0" smtClean="0">
                <a:latin typeface="HGP教科書体" panose="02020600000000000000" pitchFamily="18" charset="-128"/>
                <a:ea typeface="HGP教科書体" panose="02020600000000000000" pitchFamily="18" charset="-128"/>
              </a:rPr>
              <a:t>寮にある各種委員会の委員長より，それぞれの会のメンバーや活動内容について説明がありました。寮生会には寮生全員が所属し，委員会には希望入寮の２，３年生が所属することになっています。　</a:t>
            </a:r>
            <a:endParaRPr lang="en-US" altLang="ja-JP" sz="1100" dirty="0" smtClean="0">
              <a:latin typeface="HGP教科書体" panose="02020600000000000000" pitchFamily="18" charset="-128"/>
              <a:ea typeface="HGP教科書体" panose="02020600000000000000" pitchFamily="18" charset="-128"/>
            </a:endParaRPr>
          </a:p>
          <a:p>
            <a:r>
              <a:rPr lang="ja-JP" altLang="en-US" sz="1100" dirty="0">
                <a:latin typeface="HGP教科書体" panose="02020600000000000000" pitchFamily="18" charset="-128"/>
                <a:ea typeface="HGP教科書体" panose="02020600000000000000" pitchFamily="18" charset="-128"/>
              </a:rPr>
              <a:t>　</a:t>
            </a:r>
            <a:r>
              <a:rPr lang="ja-JP" altLang="en-US" sz="1100" dirty="0" smtClean="0">
                <a:latin typeface="HGP教科書体" panose="02020600000000000000" pitchFamily="18" charset="-128"/>
                <a:ea typeface="HGP教科書体" panose="02020600000000000000" pitchFamily="18" charset="-128"/>
              </a:rPr>
              <a:t>今年度の寮生会役員とそれぞれの委員会のメンバー及びスローガンを紹介します。</a:t>
            </a:r>
            <a:endParaRPr lang="en-US" altLang="ja-JP" sz="1100" dirty="0">
              <a:latin typeface="HGP教科書体" panose="02020600000000000000" pitchFamily="18" charset="-128"/>
              <a:ea typeface="HGP教科書体" panose="02020600000000000000" pitchFamily="18" charset="-128"/>
            </a:endParaRPr>
          </a:p>
        </p:txBody>
      </p:sp>
      <p:pic>
        <p:nvPicPr>
          <p:cNvPr id="1026" name="Picture 2" descr="C:\Users\15kami112\Desktop\新しいフォルダー\IMG_00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4784" y="7884368"/>
            <a:ext cx="1678679" cy="10856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5kami112\Desktop\新しいフォルダー\IMG_004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5942" y="7020272"/>
            <a:ext cx="3597187" cy="220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57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15kami112\Desktop\新しいフォルダー (6)\IMG_07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41" y="1547664"/>
            <a:ext cx="3351559" cy="1745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15kami112\Desktop\新しいフォルダー (6)\IMG_07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9540" y="313013"/>
            <a:ext cx="1368152" cy="11509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15kami112\Desktop\新しいフォルダー (2)\IMG_0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0921" y="3563888"/>
            <a:ext cx="3820447" cy="19194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5kami112\Desktop\新しいフォルダー (2)\IMG_00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0928" y="5340072"/>
            <a:ext cx="4061170"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5243" y="6218892"/>
            <a:ext cx="2052464" cy="369332"/>
          </a:xfrm>
          <a:prstGeom prst="rect">
            <a:avLst/>
          </a:prstGeom>
          <a:noFill/>
        </p:spPr>
        <p:txBody>
          <a:bodyPr vert="horz" wrap="square" rtlCol="0">
            <a:spAutoFit/>
          </a:bodyPr>
          <a:lstStyle/>
          <a:p>
            <a:r>
              <a:rPr lang="en-US" altLang="ja-JP" b="1" spc="300" dirty="0" smtClean="0">
                <a:latin typeface="AR P悠々ゴシック体E" pitchFamily="50" charset="-128"/>
                <a:ea typeface="AR P悠々ゴシック体E"/>
              </a:rPr>
              <a:t>【</a:t>
            </a:r>
            <a:r>
              <a:rPr lang="ja-JP" altLang="en-US" b="1" spc="300" dirty="0" smtClean="0">
                <a:latin typeface="AR P悠々ゴシック体E" pitchFamily="50" charset="-128"/>
                <a:ea typeface="AR P悠々ゴシック体E"/>
              </a:rPr>
              <a:t>６月の予定</a:t>
            </a:r>
            <a:r>
              <a:rPr lang="en-US" altLang="ja-JP" b="1" spc="300" dirty="0" smtClean="0">
                <a:latin typeface="AR P悠々ゴシック体E" pitchFamily="50" charset="-128"/>
                <a:ea typeface="AR P悠々ゴシック体E"/>
              </a:rPr>
              <a:t>】</a:t>
            </a:r>
            <a:endParaRPr lang="en-US" altLang="ja-JP" sz="1400" spc="300" dirty="0" smtClean="0">
              <a:latin typeface="AR P悠々ゴシック体E" pitchFamily="50" charset="-128"/>
              <a:ea typeface="AR P悠々ゴシック体E" pitchFamily="50" charset="-128"/>
            </a:endParaRPr>
          </a:p>
        </p:txBody>
      </p:sp>
      <p:sp>
        <p:nvSpPr>
          <p:cNvPr id="3" name="正方形/長方形 2"/>
          <p:cNvSpPr/>
          <p:nvPr/>
        </p:nvSpPr>
        <p:spPr>
          <a:xfrm>
            <a:off x="-27385" y="6502856"/>
            <a:ext cx="3133853" cy="2677656"/>
          </a:xfrm>
          <a:prstGeom prst="rect">
            <a:avLst/>
          </a:prstGeom>
          <a:ln>
            <a:noFill/>
          </a:ln>
        </p:spPr>
        <p:txBody>
          <a:bodyPr wrap="square">
            <a:spAutoFit/>
          </a:bodyPr>
          <a:lstStyle/>
          <a:p>
            <a:r>
              <a:rPr lang="ja-JP" altLang="en-US" sz="1200" b="1" dirty="0" smtClean="0">
                <a:latin typeface="HGP教科書体" panose="02020600000000000000" pitchFamily="18" charset="-128"/>
                <a:ea typeface="HGP教科書体" panose="02020600000000000000" pitchFamily="18" charset="-128"/>
              </a:rPr>
              <a:t>６月 １日（</a:t>
            </a:r>
            <a:r>
              <a:rPr lang="ja-JP" altLang="en-US" sz="1200" b="1" dirty="0">
                <a:latin typeface="HGP教科書体" panose="02020600000000000000" pitchFamily="18" charset="-128"/>
                <a:ea typeface="HGP教科書体" panose="02020600000000000000" pitchFamily="18" charset="-128"/>
              </a:rPr>
              <a:t>木</a:t>
            </a:r>
            <a:r>
              <a:rPr lang="ja-JP" altLang="en-US" sz="1200" b="1" dirty="0" smtClean="0">
                <a:latin typeface="HGP教科書体" panose="02020600000000000000" pitchFamily="18" charset="-128"/>
                <a:ea typeface="HGP教科書体" panose="02020600000000000000" pitchFamily="18" charset="-128"/>
              </a:rPr>
              <a:t>）衣替え</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a:t>
            </a:r>
            <a:r>
              <a:rPr lang="ja-JP" altLang="en-US" sz="1200" b="1" u="sng" dirty="0" smtClean="0">
                <a:latin typeface="HGP教科書体" panose="02020600000000000000" pitchFamily="18" charset="-128"/>
                <a:ea typeface="HGP教科書体" panose="02020600000000000000" pitchFamily="18" charset="-128"/>
              </a:rPr>
              <a:t>２日（金）宿泊日（県総体のため）</a:t>
            </a:r>
            <a:endParaRPr lang="en-US" altLang="ja-JP" sz="1200" b="1" u="sng" dirty="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３日（土）閉寮日</a:t>
            </a:r>
            <a:r>
              <a:rPr lang="ja-JP" altLang="en-US" sz="1200" b="1" dirty="0">
                <a:latin typeface="HGP教科書体" panose="02020600000000000000" pitchFamily="18" charset="-128"/>
                <a:ea typeface="HGP教科書体" panose="02020600000000000000" pitchFamily="18" charset="-128"/>
              </a:rPr>
              <a:t>，県総体（</a:t>
            </a:r>
            <a:r>
              <a:rPr lang="ja-JP" altLang="en-US" sz="1200" b="1" dirty="0" smtClean="0">
                <a:latin typeface="HGP教科書体" panose="02020600000000000000" pitchFamily="18" charset="-128"/>
                <a:ea typeface="HGP教科書体" panose="02020600000000000000" pitchFamily="18" charset="-128"/>
              </a:rPr>
              <a:t>～４日）</a:t>
            </a:r>
            <a:r>
              <a:rPr lang="ja-JP" altLang="en-US" sz="1200" b="1" dirty="0">
                <a:latin typeface="HGP教科書体" panose="02020600000000000000" pitchFamily="18" charset="-128"/>
                <a:ea typeface="HGP教科書体" panose="02020600000000000000" pitchFamily="18" charset="-128"/>
              </a:rPr>
              <a:t>　</a:t>
            </a:r>
            <a:r>
              <a:rPr lang="ja-JP" altLang="en-US" sz="1200" b="1" dirty="0" smtClean="0">
                <a:latin typeface="HGP教科書体" panose="02020600000000000000" pitchFamily="18" charset="-128"/>
                <a:ea typeface="HGP教科書体" panose="02020600000000000000" pitchFamily="18" charset="-128"/>
              </a:rPr>
              <a:t>　</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a:latin typeface="HGP教科書体" panose="02020600000000000000" pitchFamily="18" charset="-128"/>
                <a:ea typeface="HGP教科書体" panose="02020600000000000000" pitchFamily="18" charset="-128"/>
              </a:rPr>
              <a:t>　</a:t>
            </a:r>
            <a:r>
              <a:rPr lang="ja-JP" altLang="en-US" sz="1200" b="1" dirty="0" smtClean="0">
                <a:latin typeface="HGP教科書体" panose="02020600000000000000" pitchFamily="18" charset="-128"/>
                <a:ea typeface="HGP教科書体" panose="02020600000000000000" pitchFamily="18" charset="-128"/>
              </a:rPr>
              <a:t>　　</a:t>
            </a:r>
            <a:r>
              <a:rPr lang="ja-JP" altLang="en-US" sz="1200" b="1" u="sng" dirty="0" smtClean="0">
                <a:latin typeface="HGP教科書体" panose="02020600000000000000" pitchFamily="18" charset="-128"/>
                <a:ea typeface="HGP教科書体" panose="02020600000000000000" pitchFamily="18" charset="-128"/>
              </a:rPr>
              <a:t>５日（月）振替休業日（６</a:t>
            </a:r>
            <a:r>
              <a:rPr lang="en-US" altLang="ja-JP" sz="1200" b="1" u="sng" dirty="0" smtClean="0">
                <a:latin typeface="HGP教科書体" panose="02020600000000000000" pitchFamily="18" charset="-128"/>
                <a:ea typeface="HGP教科書体" panose="02020600000000000000" pitchFamily="18" charset="-128"/>
              </a:rPr>
              <a:t>/</a:t>
            </a:r>
            <a:r>
              <a:rPr lang="ja-JP" altLang="en-US" sz="1200" b="1" u="sng" dirty="0" smtClean="0">
                <a:latin typeface="HGP教科書体" panose="02020600000000000000" pitchFamily="18" charset="-128"/>
                <a:ea typeface="HGP教科書体" panose="02020600000000000000" pitchFamily="18" charset="-128"/>
              </a:rPr>
              <a:t>３の分）</a:t>
            </a:r>
            <a:endParaRPr lang="en-US" altLang="ja-JP" sz="1200" b="1" u="sng" dirty="0" smtClean="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６日（火）開寮日</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９日（金）閉寮日</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a:latin typeface="HGP教科書体" panose="02020600000000000000" pitchFamily="18" charset="-128"/>
                <a:ea typeface="HGP教科書体" panose="02020600000000000000" pitchFamily="18" charset="-128"/>
              </a:rPr>
              <a:t>　</a:t>
            </a:r>
            <a:r>
              <a:rPr lang="ja-JP" altLang="en-US" sz="1200" b="1" dirty="0" smtClean="0">
                <a:latin typeface="HGP教科書体" panose="02020600000000000000" pitchFamily="18" charset="-128"/>
                <a:ea typeface="HGP教科書体" panose="02020600000000000000" pitchFamily="18" charset="-128"/>
              </a:rPr>
              <a:t>　１２日（月）開寮日</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a:latin typeface="HGP教科書体" panose="02020600000000000000" pitchFamily="18" charset="-128"/>
                <a:ea typeface="HGP教科書体" panose="02020600000000000000" pitchFamily="18" charset="-128"/>
              </a:rPr>
              <a:t>　</a:t>
            </a:r>
            <a:r>
              <a:rPr lang="ja-JP" altLang="en-US" sz="1200" b="1" dirty="0" smtClean="0">
                <a:latin typeface="HGP教科書体" panose="02020600000000000000" pitchFamily="18" charset="-128"/>
                <a:ea typeface="HGP教科書体" panose="02020600000000000000" pitchFamily="18" charset="-128"/>
              </a:rPr>
              <a:t>　１３日（火）前期中間考査（～１６日）</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a:latin typeface="HGP教科書体" panose="02020600000000000000" pitchFamily="18" charset="-128"/>
                <a:ea typeface="HGP教科書体" panose="02020600000000000000" pitchFamily="18" charset="-128"/>
              </a:rPr>
              <a:t>　</a:t>
            </a:r>
            <a:r>
              <a:rPr lang="ja-JP" altLang="en-US" sz="1200" b="1" dirty="0" smtClean="0">
                <a:latin typeface="HGP教科書体" panose="02020600000000000000" pitchFamily="18" charset="-128"/>
                <a:ea typeface="HGP教科書体" panose="02020600000000000000" pitchFamily="18" charset="-128"/>
              </a:rPr>
              <a:t>　１６日（金）</a:t>
            </a:r>
            <a:r>
              <a:rPr lang="ja-JP" altLang="en-US" sz="1200" b="1" dirty="0">
                <a:latin typeface="HGP教科書体" panose="02020600000000000000" pitchFamily="18" charset="-128"/>
                <a:ea typeface="HGP教科書体" panose="02020600000000000000" pitchFamily="18" charset="-128"/>
              </a:rPr>
              <a:t>閉寮</a:t>
            </a:r>
            <a:r>
              <a:rPr lang="ja-JP" altLang="en-US" sz="1200" b="1" dirty="0" smtClean="0">
                <a:latin typeface="HGP教科書体" panose="02020600000000000000" pitchFamily="18" charset="-128"/>
                <a:ea typeface="HGP教科書体" panose="02020600000000000000" pitchFamily="18" charset="-128"/>
              </a:rPr>
              <a:t>日，</a:t>
            </a:r>
            <a:r>
              <a:rPr lang="ja-JP" altLang="en-US" sz="1200" b="1" u="wavyDbl" dirty="0" smtClean="0">
                <a:latin typeface="HGP教科書体" panose="02020600000000000000" pitchFamily="18" charset="-128"/>
                <a:ea typeface="HGP教科書体" panose="02020600000000000000" pitchFamily="18" charset="-128"/>
              </a:rPr>
              <a:t>寮費納入期限</a:t>
            </a:r>
            <a:r>
              <a:rPr lang="ja-JP" altLang="en-US" sz="1200" b="1" dirty="0" smtClean="0">
                <a:latin typeface="HGP教科書体" panose="02020600000000000000" pitchFamily="18" charset="-128"/>
                <a:ea typeface="HGP教科書体" panose="02020600000000000000" pitchFamily="18" charset="-128"/>
              </a:rPr>
              <a:t>，</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１９日（月）</a:t>
            </a:r>
            <a:r>
              <a:rPr lang="ja-JP" altLang="en-US" sz="1200" b="1" dirty="0">
                <a:latin typeface="HGP教科書体" panose="02020600000000000000" pitchFamily="18" charset="-128"/>
                <a:ea typeface="HGP教科書体" panose="02020600000000000000" pitchFamily="18" charset="-128"/>
              </a:rPr>
              <a:t>開寮</a:t>
            </a:r>
            <a:r>
              <a:rPr lang="ja-JP" altLang="en-US" sz="1200" b="1" dirty="0" smtClean="0">
                <a:latin typeface="HGP教科書体" panose="02020600000000000000" pitchFamily="18" charset="-128"/>
                <a:ea typeface="HGP教科書体" panose="02020600000000000000" pitchFamily="18" charset="-128"/>
              </a:rPr>
              <a:t>日，</a:t>
            </a:r>
            <a:r>
              <a:rPr lang="ja-JP" altLang="en-US" sz="1200" b="1" dirty="0">
                <a:latin typeface="HGP教科書体" panose="02020600000000000000" pitchFamily="18" charset="-128"/>
                <a:ea typeface="HGP教科書体" panose="02020600000000000000" pitchFamily="18" charset="-128"/>
              </a:rPr>
              <a:t>清掃</a:t>
            </a:r>
            <a:r>
              <a:rPr lang="ja-JP" altLang="en-US" sz="1200" b="1" dirty="0" smtClean="0">
                <a:latin typeface="HGP教科書体" panose="02020600000000000000" pitchFamily="18" charset="-128"/>
                <a:ea typeface="HGP教科書体" panose="02020600000000000000" pitchFamily="18" charset="-128"/>
              </a:rPr>
              <a:t>週間</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２３日（金）</a:t>
            </a:r>
            <a:r>
              <a:rPr lang="ja-JP" altLang="en-US" sz="1200" b="1" dirty="0">
                <a:latin typeface="HGP教科書体" panose="02020600000000000000" pitchFamily="18" charset="-128"/>
                <a:ea typeface="HGP教科書体" panose="02020600000000000000" pitchFamily="18" charset="-128"/>
              </a:rPr>
              <a:t>閉寮</a:t>
            </a:r>
            <a:r>
              <a:rPr lang="ja-JP" altLang="en-US" sz="1200" b="1" dirty="0" smtClean="0">
                <a:latin typeface="HGP教科書体" panose="02020600000000000000" pitchFamily="18" charset="-128"/>
                <a:ea typeface="HGP教科書体" panose="02020600000000000000" pitchFamily="18" charset="-128"/>
              </a:rPr>
              <a:t>日</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２６日（月）</a:t>
            </a:r>
            <a:r>
              <a:rPr lang="ja-JP" altLang="en-US" sz="1200" b="1" dirty="0">
                <a:latin typeface="HGP教科書体" panose="02020600000000000000" pitchFamily="18" charset="-128"/>
                <a:ea typeface="HGP教科書体" panose="02020600000000000000" pitchFamily="18" charset="-128"/>
              </a:rPr>
              <a:t>開寮</a:t>
            </a:r>
            <a:r>
              <a:rPr lang="ja-JP" altLang="en-US" sz="1200" b="1" dirty="0" smtClean="0">
                <a:latin typeface="HGP教科書体" panose="02020600000000000000" pitchFamily="18" charset="-128"/>
                <a:ea typeface="HGP教科書体" panose="02020600000000000000" pitchFamily="18" charset="-128"/>
              </a:rPr>
              <a:t>日</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２７日（火）第１回居室替え　</a:t>
            </a:r>
            <a:endParaRPr lang="en-US" altLang="ja-JP" sz="1200" b="1" dirty="0" smtClean="0">
              <a:latin typeface="HGP教科書体" panose="02020600000000000000" pitchFamily="18" charset="-128"/>
              <a:ea typeface="HGP教科書体" panose="02020600000000000000" pitchFamily="18" charset="-128"/>
            </a:endParaRPr>
          </a:p>
          <a:p>
            <a:r>
              <a:rPr lang="ja-JP" altLang="en-US" sz="1200" b="1" dirty="0" smtClean="0">
                <a:latin typeface="HGP教科書体" panose="02020600000000000000" pitchFamily="18" charset="-128"/>
                <a:ea typeface="HGP教科書体" panose="02020600000000000000" pitchFamily="18" charset="-128"/>
              </a:rPr>
              <a:t>　　３０日（金）閉寮日</a:t>
            </a:r>
            <a:endParaRPr lang="en-US" altLang="ja-JP" sz="1200" b="1" dirty="0" smtClean="0">
              <a:latin typeface="HGP教科書体" panose="02020600000000000000" pitchFamily="18" charset="-128"/>
              <a:ea typeface="HGP教科書体" panose="02020600000000000000" pitchFamily="18" charset="-128"/>
            </a:endParaRPr>
          </a:p>
        </p:txBody>
      </p:sp>
      <p:sp>
        <p:nvSpPr>
          <p:cNvPr id="4" name="テキスト ボックス 3"/>
          <p:cNvSpPr txBox="1"/>
          <p:nvPr/>
        </p:nvSpPr>
        <p:spPr>
          <a:xfrm>
            <a:off x="2541930" y="6984846"/>
            <a:ext cx="1751166" cy="2123658"/>
          </a:xfrm>
          <a:prstGeom prst="rect">
            <a:avLst/>
          </a:prstGeom>
          <a:solidFill>
            <a:schemeClr val="bg1"/>
          </a:solidFill>
          <a:ln w="12700" cmpd="dbl">
            <a:solidFill>
              <a:schemeClr val="tx1"/>
            </a:solidFill>
          </a:ln>
        </p:spPr>
        <p:txBody>
          <a:bodyPr wrap="square" rtlCol="0">
            <a:spAutoFit/>
          </a:bodyPr>
          <a:lstStyle/>
          <a:p>
            <a:r>
              <a:rPr kumimoji="1" lang="ja-JP" altLang="en-US" sz="1200" b="1" dirty="0" smtClean="0">
                <a:latin typeface="HGP教科書体" panose="02020600000000000000" pitchFamily="18" charset="-128"/>
                <a:ea typeface="HGP教科書体" panose="02020600000000000000" pitchFamily="18" charset="-128"/>
              </a:rPr>
              <a:t>　５月１９日に耕</a:t>
            </a:r>
            <a:r>
              <a:rPr lang="ja-JP" altLang="en-US" sz="1200" b="1" dirty="0" smtClean="0">
                <a:latin typeface="HGP教科書体" panose="02020600000000000000" pitchFamily="18" charset="-128"/>
                <a:ea typeface="HGP教科書体" panose="02020600000000000000" pitchFamily="18" charset="-128"/>
              </a:rPr>
              <a:t>心会役員会，５月２６日に耕心会総会が行われました。ご多忙の中，寮まで足を運んでいただきました保護者の皆様，どうもありがとうございました。今回欠席となった保護者の皆様には総会の資料を同封いたしますので，ご覧いただきますようお願い致します。</a:t>
            </a:r>
            <a:endParaRPr kumimoji="1" lang="en-US" altLang="ja-JP" sz="1200" b="1" dirty="0" smtClean="0">
              <a:latin typeface="HGP教科書体" panose="02020600000000000000" pitchFamily="18" charset="-128"/>
              <a:ea typeface="HGP教科書体" panose="02020600000000000000" pitchFamily="18" charset="-128"/>
            </a:endParaRPr>
          </a:p>
        </p:txBody>
      </p:sp>
      <p:sp>
        <p:nvSpPr>
          <p:cNvPr id="16" name="テキスト ボックス 15"/>
          <p:cNvSpPr txBox="1"/>
          <p:nvPr/>
        </p:nvSpPr>
        <p:spPr>
          <a:xfrm>
            <a:off x="-2331640" y="1890860"/>
            <a:ext cx="2231711" cy="1046440"/>
          </a:xfrm>
          <a:prstGeom prst="rect">
            <a:avLst/>
          </a:prstGeom>
          <a:noFill/>
          <a:ln cap="rnd">
            <a:noFill/>
            <a:round/>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週番</a:t>
            </a:r>
            <a:r>
              <a:rPr lang="ja-JP" altLang="en-US" sz="1200" dirty="0" smtClean="0">
                <a:latin typeface="HGP教科書体" panose="02020600000000000000" pitchFamily="18" charset="-128"/>
                <a:ea typeface="HGP教科書体" panose="02020600000000000000" pitchFamily="18" charset="-128"/>
              </a:rPr>
              <a:t>は１週間交代。主な仕事は，</a:t>
            </a:r>
            <a:endParaRPr lang="en-US" altLang="ja-JP" sz="1200" dirty="0">
              <a:latin typeface="HGP教科書体" panose="02020600000000000000" pitchFamily="18" charset="-128"/>
              <a:ea typeface="HGP教科書体" panose="02020600000000000000" pitchFamily="18" charset="-128"/>
            </a:endParaRPr>
          </a:p>
          <a:p>
            <a:r>
              <a:rPr lang="ja-JP" altLang="en-US" sz="1000" dirty="0" smtClean="0">
                <a:latin typeface="+mn-ea"/>
              </a:rPr>
              <a:t>・消灯後の施錠と消灯状況の確認</a:t>
            </a:r>
            <a:endParaRPr lang="en-US" altLang="ja-JP" sz="1000" dirty="0" smtClean="0">
              <a:latin typeface="+mn-ea"/>
            </a:endParaRPr>
          </a:p>
          <a:p>
            <a:r>
              <a:rPr lang="ja-JP" altLang="en-US" sz="1000" dirty="0">
                <a:latin typeface="+mn-ea"/>
              </a:rPr>
              <a:t>・</a:t>
            </a:r>
            <a:r>
              <a:rPr lang="ja-JP" altLang="en-US" sz="1000" dirty="0" smtClean="0">
                <a:latin typeface="+mn-ea"/>
              </a:rPr>
              <a:t>日誌への記入</a:t>
            </a:r>
            <a:endParaRPr lang="en-US" altLang="ja-JP" sz="1000" dirty="0" smtClean="0">
              <a:latin typeface="+mn-ea"/>
            </a:endParaRPr>
          </a:p>
          <a:p>
            <a:r>
              <a:rPr lang="ja-JP" altLang="en-US" sz="1000" dirty="0" smtClean="0">
                <a:latin typeface="+mn-ea"/>
              </a:rPr>
              <a:t>・清掃後の点検</a:t>
            </a:r>
            <a:endParaRPr lang="en-US" altLang="ja-JP" sz="1000" dirty="0" smtClean="0">
              <a:latin typeface="+mn-ea"/>
            </a:endParaRPr>
          </a:p>
          <a:p>
            <a:r>
              <a:rPr lang="ja-JP" altLang="en-US" sz="1000" dirty="0" smtClean="0">
                <a:latin typeface="+mn-ea"/>
              </a:rPr>
              <a:t>・朝礼時の旗揚げ</a:t>
            </a:r>
            <a:endParaRPr lang="en-US" altLang="ja-JP" sz="1000" dirty="0" smtClean="0">
              <a:latin typeface="+mn-ea"/>
            </a:endParaRPr>
          </a:p>
          <a:p>
            <a:r>
              <a:rPr lang="ja-JP" altLang="en-US" sz="1000" dirty="0">
                <a:latin typeface="+mn-ea"/>
              </a:rPr>
              <a:t>・</a:t>
            </a:r>
            <a:r>
              <a:rPr lang="ja-JP" altLang="en-US" sz="1000" dirty="0" smtClean="0">
                <a:latin typeface="+mn-ea"/>
              </a:rPr>
              <a:t>終礼時の指示伝達　等</a:t>
            </a:r>
            <a:endParaRPr lang="en-US" altLang="ja-JP" sz="1000" dirty="0" smtClean="0">
              <a:latin typeface="+mn-ea"/>
            </a:endParaRPr>
          </a:p>
        </p:txBody>
      </p:sp>
      <p:cxnSp>
        <p:nvCxnSpPr>
          <p:cNvPr id="23" name="直線コネクタ 22"/>
          <p:cNvCxnSpPr/>
          <p:nvPr/>
        </p:nvCxnSpPr>
        <p:spPr>
          <a:xfrm flipH="1">
            <a:off x="-11732" y="3472068"/>
            <a:ext cx="6825109" cy="0"/>
          </a:xfrm>
          <a:prstGeom prst="line">
            <a:avLst/>
          </a:prstGeom>
          <a:ln w="19050"/>
        </p:spPr>
        <p:style>
          <a:lnRef idx="3">
            <a:schemeClr val="accent5"/>
          </a:lnRef>
          <a:fillRef idx="0">
            <a:schemeClr val="accent5"/>
          </a:fillRef>
          <a:effectRef idx="2">
            <a:schemeClr val="accent5"/>
          </a:effectRef>
          <a:fontRef idx="minor">
            <a:schemeClr val="tx1"/>
          </a:fontRef>
        </p:style>
      </p:cxnSp>
      <p:sp>
        <p:nvSpPr>
          <p:cNvPr id="18" name="テキスト ボックス 17"/>
          <p:cNvSpPr txBox="1"/>
          <p:nvPr/>
        </p:nvSpPr>
        <p:spPr>
          <a:xfrm>
            <a:off x="-86003" y="3823836"/>
            <a:ext cx="2948304" cy="2308324"/>
          </a:xfrm>
          <a:prstGeom prst="rect">
            <a:avLst/>
          </a:prstGeom>
          <a:noFill/>
        </p:spPr>
        <p:txBody>
          <a:bodyPr wrap="square" rtlCol="0">
            <a:spAutoFit/>
          </a:bodyPr>
          <a:lstStyle/>
          <a:p>
            <a:r>
              <a:rPr kumimoji="1" lang="ja-JP" altLang="en-US" sz="1200" dirty="0" smtClean="0">
                <a:latin typeface="AR P教科書体M" pitchFamily="50" charset="-128"/>
                <a:ea typeface="AR P教科書体M" pitchFamily="50" charset="-128"/>
              </a:rPr>
              <a:t>　</a:t>
            </a:r>
            <a:r>
              <a:rPr lang="ja-JP" altLang="en-US" sz="1200" dirty="0" smtClean="0">
                <a:latin typeface="HGP教科書体" panose="02020600000000000000" pitchFamily="18" charset="-128"/>
                <a:ea typeface="HGP教科書体" panose="02020600000000000000" pitchFamily="18" charset="-128"/>
              </a:rPr>
              <a:t>義務入寮の１年生</a:t>
            </a:r>
            <a:r>
              <a:rPr lang="ja-JP" altLang="en-US" sz="1200" dirty="0">
                <a:latin typeface="HGP教科書体" panose="02020600000000000000" pitchFamily="18" charset="-128"/>
                <a:ea typeface="HGP教科書体" panose="02020600000000000000" pitchFamily="18" charset="-128"/>
              </a:rPr>
              <a:t>が寮生会役員の指導のもと寮</a:t>
            </a:r>
            <a:r>
              <a:rPr lang="ja-JP" altLang="en-US" sz="1200" dirty="0" smtClean="0">
                <a:latin typeface="HGP教科書体" panose="02020600000000000000" pitchFamily="18" charset="-128"/>
                <a:ea typeface="HGP教科書体" panose="02020600000000000000" pitchFamily="18" charset="-128"/>
              </a:rPr>
              <a:t>是である「耕心」を暗唱するという伝統的な活動が，今年度も４月下旬から５／２４まで行われました。今年の１年生は大きな声を出すのが得意な生徒が多く，練習初日よりとても大きな斉唱の声が食堂から漏れてきました。何度も繰り返す中で，難しい言葉がたくさん出てくる文章をしっかり覚えた１年生たち。この文章を今後の３年間の学習の基礎として胸の中にしっかり入れておいてほしいと思います。</a:t>
            </a:r>
            <a:endParaRPr lang="en-US" altLang="ja-JP" sz="1200" dirty="0" smtClean="0">
              <a:latin typeface="HGP教科書体" panose="02020600000000000000" pitchFamily="18" charset="-128"/>
              <a:ea typeface="HGP教科書体" panose="02020600000000000000" pitchFamily="18" charset="-128"/>
            </a:endParaRPr>
          </a:p>
          <a:p>
            <a:r>
              <a:rPr lang="ja-JP" altLang="en-US" sz="1200" dirty="0">
                <a:latin typeface="HGP教科書体" panose="02020600000000000000" pitchFamily="18" charset="-128"/>
                <a:ea typeface="HGP教科書体" panose="02020600000000000000" pitchFamily="18" charset="-128"/>
              </a:rPr>
              <a:t>　</a:t>
            </a:r>
            <a:r>
              <a:rPr lang="ja-JP" altLang="en-US" sz="1200" dirty="0" smtClean="0">
                <a:latin typeface="HGP教科書体" panose="02020600000000000000" pitchFamily="18" charset="-128"/>
                <a:ea typeface="HGP教科書体" panose="02020600000000000000" pitchFamily="18" charset="-128"/>
              </a:rPr>
              <a:t>１年生，そして寮生会の役員の皆さん，お疲れ様でした。</a:t>
            </a:r>
            <a:endParaRPr lang="en-US" altLang="ja-JP" sz="1200" dirty="0">
              <a:latin typeface="HGP教科書体" panose="02020600000000000000" pitchFamily="18" charset="-128"/>
              <a:ea typeface="HGP教科書体" panose="02020600000000000000" pitchFamily="18" charset="-128"/>
            </a:endParaRPr>
          </a:p>
        </p:txBody>
      </p:sp>
      <p:sp>
        <p:nvSpPr>
          <p:cNvPr id="15" name="テキスト ボックス 14"/>
          <p:cNvSpPr txBox="1"/>
          <p:nvPr/>
        </p:nvSpPr>
        <p:spPr>
          <a:xfrm>
            <a:off x="-11734" y="3472068"/>
            <a:ext cx="2648646" cy="400110"/>
          </a:xfrm>
          <a:prstGeom prst="rect">
            <a:avLst/>
          </a:prstGeom>
          <a:noFill/>
        </p:spPr>
        <p:txBody>
          <a:bodyPr vert="horz" wrap="square" rtlCol="0">
            <a:spAutoFit/>
          </a:bodyPr>
          <a:lstStyle/>
          <a:p>
            <a:pPr algn="ctr"/>
            <a:r>
              <a:rPr kumimoji="1" lang="ja-JP" altLang="en-US" sz="2000" i="1" dirty="0" smtClean="0">
                <a:ln>
                  <a:solidFill>
                    <a:schemeClr val="tx2">
                      <a:lumMod val="75000"/>
                    </a:schemeClr>
                  </a:solidFill>
                </a:ln>
                <a:latin typeface="AR P悠々ゴシック体E" pitchFamily="50" charset="-128"/>
                <a:ea typeface="AR P悠々ゴシック体E" pitchFamily="50" charset="-128"/>
              </a:rPr>
              <a:t>伝統の「耕心」練習</a:t>
            </a:r>
            <a:endParaRPr kumimoji="1" lang="en-US" altLang="ja-JP" sz="2000" i="1" dirty="0" smtClean="0">
              <a:ln>
                <a:solidFill>
                  <a:schemeClr val="tx2">
                    <a:lumMod val="75000"/>
                  </a:schemeClr>
                </a:solidFill>
              </a:ln>
              <a:latin typeface="AR P悠々ゴシック体E" pitchFamily="50" charset="-128"/>
              <a:ea typeface="AR P悠々ゴシック体E" pitchFamily="50" charset="-128"/>
            </a:endParaRPr>
          </a:p>
        </p:txBody>
      </p:sp>
      <p:sp>
        <p:nvSpPr>
          <p:cNvPr id="36" name="テキスト ボックス 35"/>
          <p:cNvSpPr txBox="1"/>
          <p:nvPr/>
        </p:nvSpPr>
        <p:spPr>
          <a:xfrm>
            <a:off x="3438161" y="56894"/>
            <a:ext cx="492443" cy="1695856"/>
          </a:xfrm>
          <a:prstGeom prst="rect">
            <a:avLst/>
          </a:prstGeom>
          <a:noFill/>
        </p:spPr>
        <p:txBody>
          <a:bodyPr vert="eaVert" wrap="square" rtlCol="0">
            <a:spAutoFit/>
          </a:bodyPr>
          <a:lstStyle/>
          <a:p>
            <a:pPr algn="ctr"/>
            <a:r>
              <a:rPr kumimoji="1" lang="ja-JP" altLang="en-US" sz="2000" dirty="0" smtClean="0">
                <a:ln>
                  <a:solidFill>
                    <a:schemeClr val="tx2">
                      <a:lumMod val="75000"/>
                    </a:schemeClr>
                  </a:solidFill>
                </a:ln>
                <a:latin typeface="AR P悠々ゴシック体E" pitchFamily="50" charset="-128"/>
                <a:ea typeface="AR P悠々ゴシック体E" pitchFamily="50" charset="-128"/>
              </a:rPr>
              <a:t>生活の様子</a:t>
            </a:r>
            <a:endParaRPr kumimoji="1" lang="en-US" altLang="ja-JP" sz="2000" dirty="0" smtClean="0">
              <a:ln>
                <a:solidFill>
                  <a:schemeClr val="tx2">
                    <a:lumMod val="75000"/>
                  </a:schemeClr>
                </a:solidFill>
              </a:ln>
              <a:latin typeface="AR P悠々ゴシック体E" pitchFamily="50" charset="-128"/>
              <a:ea typeface="AR P悠々ゴシック体E" pitchFamily="50" charset="-128"/>
            </a:endParaRPr>
          </a:p>
        </p:txBody>
      </p:sp>
      <p:sp>
        <p:nvSpPr>
          <p:cNvPr id="19" name="テキスト ボックス 18"/>
          <p:cNvSpPr txBox="1"/>
          <p:nvPr/>
        </p:nvSpPr>
        <p:spPr>
          <a:xfrm>
            <a:off x="6883870" y="2037054"/>
            <a:ext cx="2574471" cy="754053"/>
          </a:xfrm>
          <a:prstGeom prst="rect">
            <a:avLst/>
          </a:prstGeom>
          <a:noFill/>
        </p:spPr>
        <p:txBody>
          <a:bodyPr wrap="squar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食事当番</a:t>
            </a:r>
            <a:r>
              <a:rPr lang="ja-JP" altLang="en-US" sz="1200" dirty="0" smtClean="0">
                <a:latin typeface="HGP教科書体" panose="02020600000000000000" pitchFamily="18" charset="-128"/>
                <a:ea typeface="HGP教科書体" panose="02020600000000000000" pitchFamily="18" charset="-128"/>
              </a:rPr>
              <a:t>も１週間</a:t>
            </a:r>
            <a:r>
              <a:rPr lang="ja-JP" altLang="en-US" sz="1200" dirty="0">
                <a:latin typeface="HGP教科書体" panose="02020600000000000000" pitchFamily="18" charset="-128"/>
                <a:ea typeface="HGP教科書体" panose="02020600000000000000" pitchFamily="18" charset="-128"/>
              </a:rPr>
              <a:t>交代</a:t>
            </a:r>
            <a:r>
              <a:rPr lang="ja-JP" altLang="en-US" sz="1200" dirty="0" smtClean="0">
                <a:latin typeface="HGP教科書体" panose="02020600000000000000" pitchFamily="18" charset="-128"/>
                <a:ea typeface="HGP教科書体" panose="02020600000000000000" pitchFamily="18" charset="-128"/>
              </a:rPr>
              <a:t>。主な仕事は，</a:t>
            </a:r>
            <a:endParaRPr lang="en-US" altLang="ja-JP" sz="1200" dirty="0" smtClean="0">
              <a:latin typeface="HGP教科書体" panose="02020600000000000000" pitchFamily="18" charset="-128"/>
              <a:ea typeface="HGP教科書体" panose="02020600000000000000" pitchFamily="18" charset="-128"/>
            </a:endParaRPr>
          </a:p>
          <a:p>
            <a:r>
              <a:rPr lang="ja-JP" altLang="en-US" sz="1100" dirty="0" smtClean="0">
                <a:latin typeface="HGP教科書体" panose="02020600000000000000" pitchFamily="18" charset="-128"/>
                <a:ea typeface="HGP教科書体" panose="02020600000000000000" pitchFamily="18" charset="-128"/>
              </a:rPr>
              <a:t>・</a:t>
            </a:r>
            <a:r>
              <a:rPr lang="ja-JP" altLang="en-US" sz="1000" dirty="0" smtClean="0">
                <a:latin typeface="+mn-ea"/>
              </a:rPr>
              <a:t>朝食（一斉朝食）の準備</a:t>
            </a:r>
            <a:endParaRPr lang="en-US" altLang="ja-JP" sz="1000" dirty="0" smtClean="0">
              <a:latin typeface="+mn-ea"/>
            </a:endParaRPr>
          </a:p>
          <a:p>
            <a:r>
              <a:rPr lang="ja-JP" altLang="en-US" sz="1000" dirty="0" smtClean="0">
                <a:latin typeface="+mn-ea"/>
              </a:rPr>
              <a:t>・夕食（セルフサービス）の準備</a:t>
            </a:r>
            <a:endParaRPr lang="en-US" altLang="ja-JP" sz="1000" dirty="0" smtClean="0">
              <a:latin typeface="+mn-ea"/>
            </a:endParaRPr>
          </a:p>
          <a:p>
            <a:r>
              <a:rPr lang="ja-JP" altLang="en-US" sz="1000" dirty="0" smtClean="0">
                <a:latin typeface="+mn-ea"/>
              </a:rPr>
              <a:t>・食前食後のテーブル拭き</a:t>
            </a:r>
            <a:endParaRPr lang="en-US" altLang="ja-JP" sz="1000" dirty="0" smtClean="0">
              <a:latin typeface="+mn-ea"/>
            </a:endParaRPr>
          </a:p>
        </p:txBody>
      </p:sp>
      <p:sp>
        <p:nvSpPr>
          <p:cNvPr id="24" name="角丸四角形 23"/>
          <p:cNvSpPr/>
          <p:nvPr/>
        </p:nvSpPr>
        <p:spPr>
          <a:xfrm>
            <a:off x="23317" y="35496"/>
            <a:ext cx="3466204" cy="3340968"/>
          </a:xfrm>
          <a:prstGeom prst="roundRect">
            <a:avLst>
              <a:gd name="adj" fmla="val 47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3861048" y="15767"/>
            <a:ext cx="2974379" cy="1675914"/>
          </a:xfrm>
          <a:prstGeom prst="roundRect">
            <a:avLst>
              <a:gd name="adj" fmla="val 7461"/>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573017" y="1741265"/>
            <a:ext cx="3269082" cy="1635199"/>
          </a:xfrm>
          <a:prstGeom prst="roundRect">
            <a:avLst>
              <a:gd name="adj" fmla="val 6681"/>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633301" y="36014"/>
            <a:ext cx="856220" cy="276999"/>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自由時間</a:t>
            </a:r>
            <a:endParaRPr lang="en-US" altLang="ja-JP" sz="1200" dirty="0" smtClean="0">
              <a:latin typeface="HGP創英角ﾎﾟｯﾌﾟ体" panose="040B0A00000000000000" pitchFamily="50" charset="-128"/>
              <a:ea typeface="HGP創英角ﾎﾟｯﾌﾟ体" panose="040B0A00000000000000" pitchFamily="50" charset="-128"/>
            </a:endParaRPr>
          </a:p>
        </p:txBody>
      </p:sp>
      <p:sp>
        <p:nvSpPr>
          <p:cNvPr id="12" name="四角形吹き出し 11"/>
          <p:cNvSpPr/>
          <p:nvPr/>
        </p:nvSpPr>
        <p:spPr>
          <a:xfrm>
            <a:off x="4318843" y="6403558"/>
            <a:ext cx="2516585" cy="2704947"/>
          </a:xfrm>
          <a:prstGeom prst="wedgeRectCallout">
            <a:avLst>
              <a:gd name="adj1" fmla="val -41300"/>
              <a:gd name="adj2" fmla="val -60487"/>
            </a:avLst>
          </a:prstGeom>
          <a:solidFill>
            <a:schemeClr val="accent5">
              <a:lumMod val="20000"/>
              <a:lumOff val="8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318843" y="6502856"/>
            <a:ext cx="2539157" cy="2605648"/>
          </a:xfrm>
          <a:prstGeom prst="rect">
            <a:avLst/>
          </a:prstGeom>
          <a:noFill/>
          <a:ln w="12700">
            <a:noFill/>
          </a:ln>
        </p:spPr>
        <p:txBody>
          <a:bodyPr vert="eaVert" wrap="square" rtlCol="0">
            <a:spAutoFit/>
          </a:bodyPr>
          <a:lstStyle/>
          <a:p>
            <a:r>
              <a:rPr lang="ja-JP" altLang="en-US" sz="900" dirty="0" smtClean="0"/>
              <a:t>　心を耕す，それはより良く，より高く生きようとする者にとって欠かせぬ日々の自己練磨を意味する。だからよく土を耕そうと志す者はまず心を耕さねばならない。乾ききった砂漠や，固く冷たい岩場に種を落としても芽は出ないが，良く耕され滋味豊かに準備された土にはあらゆる希望の萠芽が約束されるから。</a:t>
            </a:r>
            <a:endParaRPr lang="en-US" altLang="ja-JP" sz="900" dirty="0" smtClean="0"/>
          </a:p>
          <a:p>
            <a:r>
              <a:rPr lang="ja-JP" altLang="en-US" sz="900" dirty="0" smtClean="0"/>
              <a:t>　諸君はこれから，自分達に託された一粒の種</a:t>
            </a:r>
            <a:r>
              <a:rPr lang="en-US" altLang="ja-JP" sz="900" dirty="0" smtClean="0"/>
              <a:t>―</a:t>
            </a:r>
            <a:r>
              <a:rPr lang="ja-JP" altLang="en-US" sz="900" dirty="0" smtClean="0"/>
              <a:t>「課題多き日本の農業の将来」</a:t>
            </a:r>
            <a:r>
              <a:rPr lang="en-US" altLang="ja-JP" sz="900" dirty="0" smtClean="0"/>
              <a:t>―</a:t>
            </a:r>
            <a:r>
              <a:rPr lang="ja-JP" altLang="en-US" sz="900" dirty="0" smtClean="0"/>
              <a:t>を立派に実らせねばならない。しかも勘に頼る孤軍奮闘の経験主義はもはや前代のもの，新しい時代に即して遠く将来を展望し，賢く，たくましく，勤勉に，豊かに育て実らせる術を身につけねばならない。</a:t>
            </a:r>
            <a:endParaRPr lang="en-US" altLang="ja-JP" sz="900" dirty="0" smtClean="0"/>
          </a:p>
          <a:p>
            <a:r>
              <a:rPr lang="ja-JP" altLang="en-US" sz="900" dirty="0" smtClean="0"/>
              <a:t>　寝食苦楽を共にする集団生活の中で，寮生一人ひとりがその心</a:t>
            </a:r>
            <a:r>
              <a:rPr lang="en-US" altLang="ja-JP" sz="900" dirty="0" smtClean="0"/>
              <a:t>―</a:t>
            </a:r>
            <a:r>
              <a:rPr lang="ja-JP" altLang="en-US" sz="900" dirty="0" smtClean="0"/>
              <a:t>知性・心情・意志</a:t>
            </a:r>
            <a:r>
              <a:rPr lang="en-US" altLang="ja-JP" sz="900" dirty="0" smtClean="0"/>
              <a:t>―</a:t>
            </a:r>
            <a:r>
              <a:rPr lang="ja-JP" altLang="en-US" sz="900" dirty="0" smtClean="0"/>
              <a:t>をよく耕し互いに切磋琢磨してあすの実践の沃土を築いていく姿こそ，「耕心」の名にかけられた人々の願いである。</a:t>
            </a:r>
            <a:endParaRPr lang="ja-JP" altLang="en-US" sz="900" dirty="0"/>
          </a:p>
        </p:txBody>
      </p:sp>
      <p:pic>
        <p:nvPicPr>
          <p:cNvPr id="5" name="Picture 2" descr="C:\Users\15kami112\Desktop\新しいフォルダー (6)\IMG_07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1248" y="108700"/>
            <a:ext cx="1117536" cy="1490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5kami112\Desktop\新しいフォルダー (6)\IMG_076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578" y="121326"/>
            <a:ext cx="2134206" cy="13293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15kami112\Desktop\新しいフォルダー (6)\IMG_07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1011" y="121326"/>
            <a:ext cx="1256181" cy="149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15kami112\Desktop\新しいフォルダー (6)\IMG_077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05264" y="2645786"/>
            <a:ext cx="936104" cy="70207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15kami112\Desktop\新しいフォルダー (6)\IMG_076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22857" y="1835696"/>
            <a:ext cx="2096482" cy="13578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15kami112\Desktop\新しいフォルダー (6)\IMG_077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05264" y="1814889"/>
            <a:ext cx="820597" cy="812895"/>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110579" y="1331640"/>
            <a:ext cx="3318422" cy="553998"/>
          </a:xfrm>
          <a:prstGeom prst="rect">
            <a:avLst/>
          </a:prstGeom>
          <a:solidFill>
            <a:schemeClr val="bg1"/>
          </a:solidFill>
        </p:spPr>
        <p:txBody>
          <a:bodyPr wrap="square" rtlCol="0">
            <a:spAutoFit/>
          </a:bodyPr>
          <a:lstStyle/>
          <a:p>
            <a:r>
              <a:rPr kumimoji="1" lang="ja-JP" altLang="en-US" sz="1000" dirty="0" smtClean="0">
                <a:latin typeface="AR P教科書体M" pitchFamily="50" charset="-128"/>
                <a:ea typeface="AR P教科書体M" pitchFamily="50" charset="-128"/>
              </a:rPr>
              <a:t>　</a:t>
            </a:r>
            <a:r>
              <a:rPr lang="ja-JP" altLang="en-US" sz="1000" dirty="0" smtClean="0">
                <a:latin typeface="HGP教科書体" panose="02020600000000000000" pitchFamily="18" charset="-128"/>
                <a:ea typeface="HGP教科書体" panose="02020600000000000000" pitchFamily="18" charset="-128"/>
              </a:rPr>
              <a:t>今年度から時間･場所限定で携帯・スマホが使えるようになり，その時間のコモンホールには寮生がわ</a:t>
            </a:r>
            <a:r>
              <a:rPr lang="ja-JP" altLang="en-US" sz="1000" dirty="0" err="1" smtClean="0">
                <a:latin typeface="HGP教科書体" panose="02020600000000000000" pitchFamily="18" charset="-128"/>
                <a:ea typeface="HGP教科書体" panose="02020600000000000000" pitchFamily="18" charset="-128"/>
              </a:rPr>
              <a:t>んさかと</a:t>
            </a:r>
            <a:r>
              <a:rPr lang="ja-JP" altLang="en-US" sz="1000" dirty="0" smtClean="0">
                <a:latin typeface="HGP教科書体" panose="02020600000000000000" pitchFamily="18" charset="-128"/>
                <a:ea typeface="HGP教科書体" panose="02020600000000000000" pitchFamily="18" charset="-128"/>
              </a:rPr>
              <a:t>集まっています。また，男子部屋ではカードゲームに興じる寮生たちの姿が。</a:t>
            </a:r>
            <a:endParaRPr lang="en-US" altLang="ja-JP" sz="1000" dirty="0">
              <a:latin typeface="HGP教科書体" panose="02020600000000000000" pitchFamily="18" charset="-128"/>
              <a:ea typeface="HGP教科書体" panose="02020600000000000000" pitchFamily="18" charset="-128"/>
            </a:endParaRPr>
          </a:p>
        </p:txBody>
      </p:sp>
      <p:sp>
        <p:nvSpPr>
          <p:cNvPr id="32" name="テキスト ボックス 31"/>
          <p:cNvSpPr txBox="1"/>
          <p:nvPr/>
        </p:nvSpPr>
        <p:spPr>
          <a:xfrm>
            <a:off x="5157192" y="102031"/>
            <a:ext cx="492443" cy="1573142"/>
          </a:xfrm>
          <a:prstGeom prst="rect">
            <a:avLst/>
          </a:prstGeom>
          <a:solidFill>
            <a:schemeClr val="bg1"/>
          </a:solidFill>
        </p:spPr>
        <p:txBody>
          <a:bodyPr vert="eaVert" wrap="square" rtlCol="0">
            <a:spAutoFit/>
          </a:bodyPr>
          <a:lstStyle/>
          <a:p>
            <a:r>
              <a:rPr lang="ja-JP" altLang="en-US" sz="1000" dirty="0" smtClean="0">
                <a:latin typeface="HGP教科書体" panose="02020600000000000000" pitchFamily="18" charset="-128"/>
                <a:ea typeface="HGP教科書体" panose="02020600000000000000" pitchFamily="18" charset="-128"/>
              </a:rPr>
              <a:t>洗濯機を回す手つきも干す</a:t>
            </a:r>
            <a:r>
              <a:rPr lang="ja-JP" altLang="en-US" sz="1000" dirty="0">
                <a:latin typeface="HGP教科書体" panose="02020600000000000000" pitchFamily="18" charset="-128"/>
                <a:ea typeface="HGP教科書体" panose="02020600000000000000" pitchFamily="18" charset="-128"/>
              </a:rPr>
              <a:t>手つき</a:t>
            </a:r>
            <a:r>
              <a:rPr lang="ja-JP" altLang="en-US" sz="1000" dirty="0" smtClean="0">
                <a:latin typeface="HGP教科書体" panose="02020600000000000000" pitchFamily="18" charset="-128"/>
                <a:ea typeface="HGP教科書体" panose="02020600000000000000" pitchFamily="18" charset="-128"/>
              </a:rPr>
              <a:t>も慣れたものです。</a:t>
            </a:r>
            <a:endParaRPr lang="en-US" altLang="ja-JP" sz="1000" dirty="0">
              <a:latin typeface="HGP教科書体" panose="02020600000000000000" pitchFamily="18" charset="-128"/>
              <a:ea typeface="HGP教科書体" panose="02020600000000000000" pitchFamily="18" charset="-128"/>
            </a:endParaRPr>
          </a:p>
        </p:txBody>
      </p:sp>
      <p:sp>
        <p:nvSpPr>
          <p:cNvPr id="31" name="テキスト ボックス 30"/>
          <p:cNvSpPr txBox="1"/>
          <p:nvPr/>
        </p:nvSpPr>
        <p:spPr>
          <a:xfrm>
            <a:off x="4941168" y="1389882"/>
            <a:ext cx="555962" cy="276999"/>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洗濯</a:t>
            </a:r>
            <a:endParaRPr lang="en-US" altLang="ja-JP" sz="1200" dirty="0" smtClean="0">
              <a:latin typeface="HGP創英角ﾎﾟｯﾌﾟ体" panose="040B0A00000000000000" pitchFamily="50" charset="-128"/>
              <a:ea typeface="HGP創英角ﾎﾟｯﾌﾟ体" panose="040B0A00000000000000" pitchFamily="50" charset="-128"/>
            </a:endParaRPr>
          </a:p>
        </p:txBody>
      </p:sp>
      <p:sp>
        <p:nvSpPr>
          <p:cNvPr id="33" name="テキスト ボックス 32"/>
          <p:cNvSpPr txBox="1"/>
          <p:nvPr/>
        </p:nvSpPr>
        <p:spPr>
          <a:xfrm>
            <a:off x="3593272" y="3059832"/>
            <a:ext cx="2356008" cy="246221"/>
          </a:xfrm>
          <a:prstGeom prst="rect">
            <a:avLst/>
          </a:prstGeom>
          <a:solidFill>
            <a:schemeClr val="bg1"/>
          </a:solidFill>
        </p:spPr>
        <p:txBody>
          <a:bodyPr wrap="square" rtlCol="0">
            <a:spAutoFit/>
          </a:bodyPr>
          <a:lstStyle/>
          <a:p>
            <a:r>
              <a:rPr lang="ja-JP" altLang="en-US" sz="1000" dirty="0" smtClean="0">
                <a:latin typeface="HGP教科書体" panose="02020600000000000000" pitchFamily="18" charset="-128"/>
                <a:ea typeface="HGP教科書体" panose="02020600000000000000" pitchFamily="18" charset="-128"/>
              </a:rPr>
              <a:t>学年毎に準備された課題に向かう寮生たち。</a:t>
            </a:r>
            <a:endParaRPr lang="en-US" altLang="ja-JP" sz="1000" dirty="0">
              <a:latin typeface="HGP教科書体" panose="02020600000000000000" pitchFamily="18" charset="-128"/>
              <a:ea typeface="HGP教科書体" panose="02020600000000000000" pitchFamily="18" charset="-128"/>
            </a:endParaRPr>
          </a:p>
        </p:txBody>
      </p:sp>
      <p:sp>
        <p:nvSpPr>
          <p:cNvPr id="30" name="テキスト ボックス 29"/>
          <p:cNvSpPr txBox="1"/>
          <p:nvPr/>
        </p:nvSpPr>
        <p:spPr>
          <a:xfrm>
            <a:off x="5207559" y="1702713"/>
            <a:ext cx="957746" cy="276999"/>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学習時間</a:t>
            </a:r>
            <a:endParaRPr lang="en-US" altLang="ja-JP" sz="1200" dirty="0" smtClean="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68743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4084</TotalTime>
  <Words>207</Words>
  <Application>Microsoft Office PowerPoint</Application>
  <PresentationFormat>画面に合わせる (4:3)</PresentationFormat>
  <Paragraphs>101</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Setup</dc:creator>
  <cp:lastModifiedBy>15kami097</cp:lastModifiedBy>
  <cp:revision>289</cp:revision>
  <cp:lastPrinted>2017-06-03T02:03:43Z</cp:lastPrinted>
  <dcterms:created xsi:type="dcterms:W3CDTF">2011-08-23T05:23:53Z</dcterms:created>
  <dcterms:modified xsi:type="dcterms:W3CDTF">2017-06-18T23:42:02Z</dcterms:modified>
</cp:coreProperties>
</file>